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tiff" ContentType="image/tif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939" r:id="rId3"/>
    <p:sldId id="1139" r:id="rId5"/>
    <p:sldId id="1140" r:id="rId6"/>
    <p:sldId id="1038" r:id="rId7"/>
    <p:sldId id="1141" r:id="rId8"/>
    <p:sldId id="1075" r:id="rId9"/>
    <p:sldId id="1063" r:id="rId10"/>
    <p:sldId id="1142" r:id="rId11"/>
    <p:sldId id="1092" r:id="rId12"/>
    <p:sldId id="1133" r:id="rId13"/>
    <p:sldId id="1143" r:id="rId14"/>
    <p:sldId id="1135" r:id="rId15"/>
    <p:sldId id="1144" r:id="rId16"/>
    <p:sldId id="1145" r:id="rId17"/>
    <p:sldId id="1131" r:id="rId18"/>
    <p:sldId id="1074" r:id="rId19"/>
  </p:sldIdLst>
  <p:sldSz cx="12192000" cy="6858000"/>
  <p:notesSz cx="6858000" cy="9144000"/>
  <p:embeddedFontLst>
    <p:embeddedFont>
      <p:font typeface="微软雅黑" panose="020B0503020204020204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汉仪青云简" panose="00020600040101010101" charset="-122"/>
      <p:regular r:id="rId29"/>
    </p:embeddedFont>
    <p:embeddedFont>
      <p:font typeface="仿宋" panose="02010609060101010101" charset="-122"/>
      <p:regular r:id="rId30"/>
    </p:embeddedFont>
    <p:embeddedFont>
      <p:font typeface="楷体" panose="02010609060101010101" charset="-122"/>
      <p:regular r:id="rId31"/>
    </p:embeddedFont>
    <p:embeddedFont>
      <p:font typeface="方正粗黑宋简体" panose="02000000000000000000" charset="-122"/>
      <p:regular r:id="rId32"/>
    </p:embeddedFont>
    <p:embeddedFont>
      <p:font typeface="等线" panose="02010600030101010101" charset="-122"/>
      <p:regular r:id="rId33"/>
    </p:embeddedFont>
    <p:embeddedFont>
      <p:font typeface="等线 Light" panose="02010600030101010101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8" initials="8" lastIdx="1" clrIdx="0"/>
  <p:cmAuthor id="2" name="dell" initials="d" lastIdx="2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5D9"/>
    <a:srgbClr val="F7443D"/>
    <a:srgbClr val="ED7D31"/>
    <a:srgbClr val="A2CDD2"/>
    <a:srgbClr val="7AB8BF"/>
    <a:srgbClr val="82BDFE"/>
    <a:srgbClr val="B2D6FE"/>
    <a:srgbClr val="5C92CF"/>
    <a:srgbClr val="FA938E"/>
    <a:srgbClr val="9CC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 varScale="1">
        <p:scale>
          <a:sx n="94" d="100"/>
          <a:sy n="94" d="100"/>
        </p:scale>
        <p:origin x="102" y="432"/>
      </p:cViewPr>
      <p:guideLst>
        <p:guide orient="horz" pos="2154"/>
        <p:guide pos="3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23055555555556"/>
          <c:y val="0.262731481481481"/>
          <c:w val="0.875055555555555"/>
          <c:h val="0.6320370370370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医生数量</c:v>
                </c:pt>
              </c:strCache>
            </c:strRef>
          </c:tx>
          <c:spPr>
            <a:gradFill rotWithShape="1">
              <a:gsLst>
                <a:gs pos="24000">
                  <a:srgbClr val="08B0C5"/>
                </a:gs>
                <a:gs pos="100000">
                  <a:srgbClr val="9BEEE0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医院数量</c:v>
                </c:pt>
              </c:strCache>
            </c:strRef>
          </c:tx>
          <c:spPr>
            <a:gradFill rotWithShape="1">
              <a:gsLst>
                <a:gs pos="24000">
                  <a:srgbClr val="FAC295"/>
                </a:gs>
                <a:gs pos="100000">
                  <a:srgbClr val="FEE4BA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7"/>
        <c:overlap val="-12"/>
        <c:axId val="506595230"/>
        <c:axId val="736639853"/>
      </c:barChart>
      <c:catAx>
        <c:axId val="506595230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736639853"/>
        <c:crosses val="autoZero"/>
        <c:auto val="1"/>
        <c:lblAlgn val="ctr"/>
        <c:lblOffset val="100"/>
        <c:noMultiLvlLbl val="0"/>
      </c:catAx>
      <c:valAx>
        <c:axId val="736639853"/>
        <c:scaling>
          <c:orientation val="minMax"/>
        </c:scaling>
        <c:delete val="0"/>
        <c:axPos val="l"/>
        <c:majorGridlines>
          <c:spPr>
            <a:ln w="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506595230"/>
        <c:crosses val="autoZero"/>
        <c:crossBetween val="between"/>
      </c:valAx>
      <c:spPr>
        <a:noFill/>
        <a:ln w="3175"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>
        <c:manualLayout>
          <c:xMode val="edge"/>
          <c:yMode val="edge"/>
          <c:x val="0.394577591372079"/>
          <c:y val="0.144998951562172"/>
        </c:manualLayout>
      </c:layout>
      <c:overlay val="0"/>
      <c:spPr>
        <a:noFill/>
        <a:ln>
          <a:solidFill>
            <a:sysClr val="window" lastClr="FFFFFF"/>
          </a:solidFill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8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6:19.248" idx="11">
    <p:pos x="10" y="10"/>
    <p:text>产品与服务应用场景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18:06.578" idx="14">
    <p:pos x="10" y="10"/>
    <p:text>这个做的不错，但感觉可以再美化一下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22:57.629" idx="19">
    <p:pos x="10" y="10"/>
    <p:text>或许这两页可以分成两张PPT，不知道对PPT的总页数有没有要求和限制，如果没有的话感觉可以放两页，就不会这么挤，把左边这部分扩展一下就是项目相关的知识产权，右边扩展一下可以写成那个团队整个部分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11T16:22:57.629" idx="19">
    <p:pos x="10" y="10"/>
    <p:text>或许这两页可以分成两张PPT，不知道对PPT的总页数有没有要求和限制，如果没有的话感觉可以放两页，就不会这么挤，把左边这部分扩展一下就是项目相关的知识产权，右边扩展一下可以写成那个团队整个部分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3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4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svg"/><Relationship Id="rId3" Type="http://schemas.openxmlformats.org/officeDocument/2006/relationships/image" Target="../media/image33.png"/><Relationship Id="rId2" Type="http://schemas.openxmlformats.org/officeDocument/2006/relationships/image" Target="../media/image6.sv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33.png"/><Relationship Id="rId3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3.svg"/><Relationship Id="rId7" Type="http://schemas.openxmlformats.org/officeDocument/2006/relationships/image" Target="../media/image26.png"/><Relationship Id="rId6" Type="http://schemas.openxmlformats.org/officeDocument/2006/relationships/image" Target="../media/image2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.tiff"/><Relationship Id="rId2" Type="http://schemas.openxmlformats.org/officeDocument/2006/relationships/image" Target="../media/image23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.svg"/><Relationship Id="rId11" Type="http://schemas.openxmlformats.org/officeDocument/2006/relationships/image" Target="../media/image28.png"/><Relationship Id="rId10" Type="http://schemas.openxmlformats.org/officeDocument/2006/relationships/image" Target="../media/image4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8180" y="447990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188970" y="2662555"/>
            <a:ext cx="56845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辅助诊断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01115" y="2306955"/>
            <a:ext cx="9716770" cy="2298065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10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市场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1167765" y="161290"/>
          <a:ext cx="9703435" cy="5545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556760" y="5640070"/>
            <a:ext cx="3549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未来三年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内市场规模预测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商业模式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30" name="直接箭头连接符 29"/>
          <p:cNvCxnSpPr>
            <a:stCxn id="27" idx="3"/>
            <a:endCxn id="25" idx="1"/>
          </p:cNvCxnSpPr>
          <p:nvPr/>
        </p:nvCxnSpPr>
        <p:spPr>
          <a:xfrm flipV="1">
            <a:off x="5156835" y="4177665"/>
            <a:ext cx="770890" cy="508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5" idx="3"/>
            <a:endCxn id="32" idx="1"/>
          </p:cNvCxnSpPr>
          <p:nvPr/>
        </p:nvCxnSpPr>
        <p:spPr>
          <a:xfrm>
            <a:off x="8239125" y="4177665"/>
            <a:ext cx="110998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41" idx="3"/>
            <a:endCxn id="27" idx="1"/>
          </p:cNvCxnSpPr>
          <p:nvPr/>
        </p:nvCxnSpPr>
        <p:spPr>
          <a:xfrm>
            <a:off x="2675255" y="4178300"/>
            <a:ext cx="676910" cy="444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768350" y="2580005"/>
            <a:ext cx="10731500" cy="2865120"/>
            <a:chOff x="1210" y="3508"/>
            <a:chExt cx="16900" cy="4512"/>
          </a:xfrm>
        </p:grpSpPr>
        <p:grpSp>
          <p:nvGrpSpPr>
            <p:cNvPr id="40" name="组合 39"/>
            <p:cNvGrpSpPr/>
            <p:nvPr/>
          </p:nvGrpSpPr>
          <p:grpSpPr>
            <a:xfrm>
              <a:off x="5278" y="3508"/>
              <a:ext cx="12832" cy="4512"/>
              <a:chOff x="2535" y="3018"/>
              <a:chExt cx="14942" cy="5700"/>
            </a:xfrm>
          </p:grpSpPr>
          <p:cxnSp>
            <p:nvCxnSpPr>
              <p:cNvPr id="37" name="肘形连接符 36"/>
              <p:cNvCxnSpPr>
                <a:stCxn id="32" idx="2"/>
                <a:endCxn id="27" idx="2"/>
              </p:cNvCxnSpPr>
              <p:nvPr/>
            </p:nvCxnSpPr>
            <p:spPr>
              <a:xfrm rot="5400000">
                <a:off x="9832" y="1110"/>
                <a:ext cx="33" cy="11315"/>
              </a:xfrm>
              <a:prstGeom prst="bentConnector3">
                <a:avLst>
                  <a:gd name="adj1" fmla="val 3739715"/>
                </a:avLst>
              </a:prstGeom>
              <a:ln w="3810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2535" y="3018"/>
                <a:ext cx="14942" cy="5700"/>
                <a:chOff x="2535" y="3018"/>
                <a:chExt cx="14942" cy="5700"/>
              </a:xfrm>
            </p:grpSpPr>
            <p:sp>
              <p:nvSpPr>
                <p:cNvPr id="25" name="圆角矩形 24"/>
                <p:cNvSpPr/>
                <p:nvPr/>
              </p:nvSpPr>
              <p:spPr>
                <a:xfrm>
                  <a:off x="7259" y="5611"/>
                  <a:ext cx="4239" cy="1170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医用视网膜分割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辅助诊断系统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6" name="圆角矩形 25"/>
                <p:cNvSpPr/>
                <p:nvPr/>
              </p:nvSpPr>
              <p:spPr>
                <a:xfrm>
                  <a:off x="2535" y="3018"/>
                  <a:ext cx="3313" cy="1331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医疗 AI 眼疾病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辅助诊断团队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>
                  <a:off x="2537" y="5629"/>
                  <a:ext cx="3309" cy="1155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开发团队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28" name="直接箭头连接符 27"/>
                <p:cNvCxnSpPr>
                  <a:stCxn id="26" idx="2"/>
                  <a:endCxn id="27" idx="0"/>
                </p:cNvCxnSpPr>
                <p:nvPr/>
              </p:nvCxnSpPr>
              <p:spPr>
                <a:xfrm flipH="1">
                  <a:off x="4191" y="4350"/>
                  <a:ext cx="1" cy="128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28"/>
                <p:cNvSpPr txBox="1"/>
                <p:nvPr/>
              </p:nvSpPr>
              <p:spPr>
                <a:xfrm>
                  <a:off x="4132" y="4591"/>
                  <a:ext cx="120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指导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5921" y="5577"/>
                  <a:ext cx="126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开发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13533" y="5642"/>
                  <a:ext cx="3944" cy="1109"/>
                </a:xfrm>
                <a:prstGeom prst="roundRect">
                  <a:avLst/>
                </a:prstGeom>
                <a:solidFill>
                  <a:srgbClr val="B2D6FE"/>
                </a:solidFill>
                <a:ln w="38100">
                  <a:solidFill>
                    <a:schemeClr val="accent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各级医院眼科医生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1462" y="5477"/>
                  <a:ext cx="2109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提供服务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35" name="肘形连接符 34"/>
                <p:cNvCxnSpPr>
                  <a:stCxn id="32" idx="0"/>
                  <a:endCxn id="25" idx="0"/>
                </p:cNvCxnSpPr>
                <p:nvPr/>
              </p:nvCxnSpPr>
              <p:spPr>
                <a:xfrm rot="16200000" flipV="1">
                  <a:off x="12427" y="2563"/>
                  <a:ext cx="30" cy="6127"/>
                </a:xfrm>
                <a:prstGeom prst="bentConnector3">
                  <a:avLst>
                    <a:gd name="adj1" fmla="val 4420593"/>
                  </a:avLst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文本框 35"/>
                <p:cNvSpPr txBox="1"/>
                <p:nvPr/>
              </p:nvSpPr>
              <p:spPr>
                <a:xfrm>
                  <a:off x="11508" y="3607"/>
                  <a:ext cx="2603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提供反馈</a:t>
                  </a:r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502" y="7985"/>
                  <a:ext cx="3060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提出建议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</p:grpSp>
        </p:grpSp>
        <p:sp>
          <p:nvSpPr>
            <p:cNvPr id="41" name="圆角矩形 40"/>
            <p:cNvSpPr/>
            <p:nvPr/>
          </p:nvSpPr>
          <p:spPr>
            <a:xfrm>
              <a:off x="1210" y="5561"/>
              <a:ext cx="3003" cy="928"/>
            </a:xfrm>
            <a:prstGeom prst="roundRect">
              <a:avLst/>
            </a:prstGeom>
            <a:solidFill>
              <a:srgbClr val="B2D6FE"/>
            </a:solidFill>
            <a:ln w="38100">
              <a:solidFill>
                <a:schemeClr val="accent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GPU</a:t>
              </a:r>
              <a:r>
                <a:rPr lang="en-US" altLang="zh-CN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显卡供应商</a:t>
              </a:r>
              <a:endParaRPr lang="en-US" altLang="zh-CN" b="1" dirty="0">
                <a:solidFill>
                  <a:srgbClr val="F7443D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95" y="5459"/>
              <a:ext cx="10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</a:rPr>
                <a:t>租赁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endParaRPr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838200" y="1576070"/>
            <a:ext cx="1906905" cy="589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供应商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153660" y="1576070"/>
            <a:ext cx="1906905" cy="589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科研机构及平台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9463405" y="1585595"/>
            <a:ext cx="1906905" cy="589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终端客户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49" name="直接箭头连接符 48"/>
          <p:cNvCxnSpPr>
            <a:stCxn id="46" idx="3"/>
            <a:endCxn id="47" idx="1"/>
          </p:cNvCxnSpPr>
          <p:nvPr/>
        </p:nvCxnSpPr>
        <p:spPr>
          <a:xfrm>
            <a:off x="2745105" y="1870710"/>
            <a:ext cx="2408555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7" idx="3"/>
            <a:endCxn id="48" idx="1"/>
          </p:cNvCxnSpPr>
          <p:nvPr/>
        </p:nvCxnSpPr>
        <p:spPr>
          <a:xfrm>
            <a:off x="7060565" y="1870710"/>
            <a:ext cx="2402840" cy="952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3947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规划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21715" y="1629410"/>
            <a:ext cx="5500370" cy="1601470"/>
            <a:chOff x="1609" y="2134"/>
            <a:chExt cx="8662" cy="2522"/>
          </a:xfrm>
        </p:grpSpPr>
        <p:sp>
          <p:nvSpPr>
            <p:cNvPr id="2" name="文本框 1"/>
            <p:cNvSpPr txBox="1"/>
            <p:nvPr/>
          </p:nvSpPr>
          <p:spPr>
            <a:xfrm>
              <a:off x="1996" y="213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短期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609" y="2768"/>
              <a:ext cx="8662" cy="1888"/>
              <a:chOff x="1465" y="2768"/>
              <a:chExt cx="8662" cy="188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36"/>
                <a:ext cx="337" cy="1474"/>
                <a:chOff x="1257" y="2984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1" name="图片 10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3" name="文本框 12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利用临床数据集重新训练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模型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对患者信息进行脱敏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处理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根据医生建议进一步优化算法及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156960" y="739775"/>
            <a:ext cx="233680" cy="5370195"/>
            <a:chOff x="10601" y="1250"/>
            <a:chExt cx="368" cy="845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36955" y="3879850"/>
            <a:ext cx="5500370" cy="1581150"/>
            <a:chOff x="1633" y="5454"/>
            <a:chExt cx="8662" cy="2490"/>
          </a:xfrm>
        </p:grpSpPr>
        <p:sp>
          <p:nvSpPr>
            <p:cNvPr id="6" name="文本框 5"/>
            <p:cNvSpPr txBox="1"/>
            <p:nvPr/>
          </p:nvSpPr>
          <p:spPr>
            <a:xfrm>
              <a:off x="1932" y="545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长期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633" y="6056"/>
              <a:ext cx="8662" cy="1888"/>
              <a:chOff x="1465" y="2768"/>
              <a:chExt cx="8662" cy="188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465" y="2936"/>
                <a:ext cx="337" cy="1467"/>
                <a:chOff x="1257" y="2984"/>
                <a:chExt cx="337" cy="1467"/>
              </a:xfrm>
            </p:grpSpPr>
            <p:pic>
              <p:nvPicPr>
                <p:cNvPr id="18" name="图片 1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3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0" name="图片 1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4" name="图片 23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42" name="文本框 41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加强数据库安全防护措施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  <a:sym typeface="+mn-ea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将平台向基层医院推广使用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引入其它医疗领域知识进行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663384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股权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分配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95" y="2444750"/>
            <a:ext cx="4830445" cy="207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3941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54523"/>
          <a:stretch>
            <a:fillRect/>
          </a:stretch>
        </p:blipFill>
        <p:spPr>
          <a:xfrm>
            <a:off x="1276985" y="758825"/>
            <a:ext cx="2921000" cy="440118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727710" y="2140585"/>
            <a:ext cx="16129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8334375" y="1205865"/>
            <a:ext cx="2545715" cy="2602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27680" y="5458460"/>
            <a:ext cx="237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软件著作权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2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3615" y="5458460"/>
            <a:ext cx="206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专利在申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61400" y="697865"/>
            <a:ext cx="1758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推荐信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rcRect r="54523"/>
          <a:stretch>
            <a:fillRect/>
          </a:stretch>
        </p:blipFill>
        <p:spPr>
          <a:xfrm>
            <a:off x="4264660" y="758825"/>
            <a:ext cx="2921000" cy="440118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528560" y="739775"/>
            <a:ext cx="233680" cy="5370195"/>
            <a:chOff x="10601" y="1250"/>
            <a:chExt cx="368" cy="8457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8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3941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5025" y="734695"/>
            <a:ext cx="8236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团队介绍及指导团队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8520" y="491045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指导团队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545" y="5346065"/>
            <a:ext cx="4203700" cy="459740"/>
            <a:chOff x="11112" y="8649"/>
            <a:chExt cx="6620" cy="724"/>
          </a:xfrm>
        </p:grpSpPr>
        <p:sp>
          <p:nvSpPr>
            <p:cNvPr id="73" name="文本框 72"/>
            <p:cNvSpPr txBox="1"/>
            <p:nvPr/>
          </p:nvSpPr>
          <p:spPr>
            <a:xfrm>
              <a:off x="11402" y="8649"/>
              <a:ext cx="633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医疗 AI 眼疾病辅助诊断团队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  <p:pic>
          <p:nvPicPr>
            <p:cNvPr id="74" name="图片 73" descr="343435383139313b333633363136333bd1e0ceb2d0cebcfdcdb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112" y="8846"/>
              <a:ext cx="329" cy="329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 rot="0">
            <a:off x="906780" y="1256665"/>
            <a:ext cx="5230495" cy="3046095"/>
            <a:chOff x="11092" y="1849"/>
            <a:chExt cx="8237" cy="4797"/>
          </a:xfrm>
        </p:grpSpPr>
        <p:grpSp>
          <p:nvGrpSpPr>
            <p:cNvPr id="43" name="组合 42"/>
            <p:cNvGrpSpPr/>
            <p:nvPr/>
          </p:nvGrpSpPr>
          <p:grpSpPr>
            <a:xfrm>
              <a:off x="11092" y="1849"/>
              <a:ext cx="8237" cy="4797"/>
              <a:chOff x="11092" y="1849"/>
              <a:chExt cx="8237" cy="4797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092" y="1849"/>
                <a:ext cx="8237" cy="4797"/>
                <a:chOff x="11092" y="1934"/>
                <a:chExt cx="8237" cy="4797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1121" y="1934"/>
                  <a:ext cx="8208" cy="479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共有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3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名成员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均为北航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19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级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在读本科生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专业覆盖自动化、软件、经济管理等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算法架构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与模型训练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前端编写与功能测试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后端编写与应用分析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共同参与社会实践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共同完成论文撰写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11092" y="2131"/>
                  <a:ext cx="342" cy="1442"/>
                  <a:chOff x="11092" y="2131"/>
                  <a:chExt cx="342" cy="1442"/>
                </a:xfrm>
              </p:grpSpPr>
              <p:pic>
                <p:nvPicPr>
                  <p:cNvPr id="25" name="图片 24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2" y="2653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6" name="图片 2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05" y="3244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96DAC541-7B7A-43D3-8B79-37D633B846F1}">
                        <asvg:svgBlip xmlns:asvg="http://schemas.microsoft.com/office/drawing/2016/SVG/main" r:embed="rId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7" y="2131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11540" y="4344"/>
                <a:ext cx="544" cy="924"/>
                <a:chOff x="11540" y="4344"/>
                <a:chExt cx="544" cy="924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11540" y="4344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2" name="图片 31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1556" y="4936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6" name="图片 3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6" name="图片 45" descr="343435383139313b333633363136333bd1e0ceb2d0cebcfdcdb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097" y="6026"/>
              <a:ext cx="329" cy="329"/>
            </a:xfrm>
            <a:prstGeom prst="rect">
              <a:avLst/>
            </a:prstGeom>
          </p:spPr>
        </p:pic>
        <p:pic>
          <p:nvPicPr>
            <p:cNvPr id="47" name="图片 46" descr="343435383139313b333633363136333bd1e0ceb2d0cebcfdcdb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092" y="5464"/>
              <a:ext cx="329" cy="329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 rot="0">
            <a:off x="1191260" y="2470150"/>
            <a:ext cx="335280" cy="210820"/>
            <a:chOff x="11582" y="6352"/>
            <a:chExt cx="528" cy="332"/>
          </a:xfrm>
        </p:grpSpPr>
        <p:pic>
          <p:nvPicPr>
            <p:cNvPr id="7" name="图片 6" descr="343435383139313b333633363136333bd1e0ceb2d0cebcfdcdb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82" y="6356"/>
              <a:ext cx="329" cy="329"/>
            </a:xfrm>
            <a:prstGeom prst="rect">
              <a:avLst/>
            </a:prstGeom>
          </p:spPr>
        </p:pic>
        <p:pic>
          <p:nvPicPr>
            <p:cNvPr id="8" name="图片 7" descr="343435383139313b333633363136333bd1e0ceb2d0cebcfdcdb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82" y="6352"/>
              <a:ext cx="329" cy="3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1470" y="74739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引领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教育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73110" y="74993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展望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63215" y="3366770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带动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就业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7200" y="739775"/>
            <a:ext cx="233680" cy="5370195"/>
            <a:chOff x="10601" y="1250"/>
            <a:chExt cx="368" cy="845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3105" y="3213735"/>
            <a:ext cx="6330953" cy="219599"/>
            <a:chOff x="978" y="7491"/>
            <a:chExt cx="9970" cy="346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1290" y="7668"/>
              <a:ext cx="9483" cy="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/>
            <p:nvPr/>
          </p:nvSpPr>
          <p:spPr bwMode="auto">
            <a:xfrm rot="1855731">
              <a:off x="10580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 rot="1855731">
              <a:off x="978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74115" y="1402080"/>
            <a:ext cx="5500370" cy="1568450"/>
            <a:chOff x="1849" y="2208"/>
            <a:chExt cx="8662" cy="2470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849" y="2208"/>
              <a:ext cx="8662" cy="2470"/>
              <a:chOff x="1465" y="2768"/>
              <a:chExt cx="8662" cy="247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52"/>
                <a:ext cx="337" cy="1474"/>
                <a:chOff x="1257" y="3000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45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7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7" name="图片 6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3000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776" y="2768"/>
                <a:ext cx="8351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导师参与临床顾问，推动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医工交叉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同门师兄指导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技术，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薪火相传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团队成员切磋交流，创新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合作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与医院合作收集金标准，业界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典范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  <p:pic>
          <p:nvPicPr>
            <p:cNvPr id="16" name="图片 15" descr="343435383139313b333633363136333bd1e0ceb2d0cebcfdcdb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9" y="4105"/>
              <a:ext cx="329" cy="329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873125" y="3909060"/>
            <a:ext cx="628396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直接带动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间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算法研究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5 / 15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眼科技师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100 / 500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产品研发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7 / 25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眼科医师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10 / 50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软件测试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1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市场营销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2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20725" y="4422140"/>
            <a:ext cx="344170" cy="1177290"/>
            <a:chOff x="1111" y="6964"/>
            <a:chExt cx="542" cy="1854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40" name="图片 3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2" name="图片 41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4" name="组合 43"/>
            <p:cNvGrpSpPr/>
            <p:nvPr/>
          </p:nvGrpSpPr>
          <p:grpSpPr>
            <a:xfrm rot="0"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45" name="图片 4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6" name="图片 4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7" name="组合 46"/>
            <p:cNvGrpSpPr/>
            <p:nvPr/>
          </p:nvGrpSpPr>
          <p:grpSpPr>
            <a:xfrm rot="0">
              <a:off x="1127" y="7986"/>
              <a:ext cx="527" cy="297"/>
              <a:chOff x="11540" y="4578"/>
              <a:chExt cx="528" cy="332"/>
            </a:xfrm>
          </p:grpSpPr>
          <p:pic>
            <p:nvPicPr>
              <p:cNvPr id="48" name="图片 4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9" name="图片 4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58" name="组合 57"/>
            <p:cNvGrpSpPr/>
            <p:nvPr/>
          </p:nvGrpSpPr>
          <p:grpSpPr>
            <a:xfrm rot="0">
              <a:off x="1111" y="8522"/>
              <a:ext cx="527" cy="297"/>
              <a:chOff x="11540" y="4578"/>
              <a:chExt cx="528" cy="332"/>
            </a:xfrm>
          </p:grpSpPr>
          <p:pic>
            <p:nvPicPr>
              <p:cNvPr id="59" name="图片 5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0" name="图片 5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cxnSp>
        <p:nvCxnSpPr>
          <p:cNvPr id="62" name="直接连接符 61"/>
          <p:cNvCxnSpPr/>
          <p:nvPr/>
        </p:nvCxnSpPr>
        <p:spPr>
          <a:xfrm>
            <a:off x="3840480" y="3977640"/>
            <a:ext cx="7620" cy="170688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3880485" y="4424680"/>
            <a:ext cx="337185" cy="506730"/>
            <a:chOff x="1123" y="6964"/>
            <a:chExt cx="531" cy="798"/>
          </a:xfrm>
        </p:grpSpPr>
        <p:grpSp>
          <p:nvGrpSpPr>
            <p:cNvPr id="64" name="组合 63"/>
            <p:cNvGrpSpPr/>
            <p:nvPr/>
          </p:nvGrpSpPr>
          <p:grpSpPr>
            <a:xfrm rot="0"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65" name="图片 6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6" name="图片 6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67" name="组合 66"/>
            <p:cNvGrpSpPr/>
            <p:nvPr/>
          </p:nvGrpSpPr>
          <p:grpSpPr>
            <a:xfrm rot="0"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68" name="图片 6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9" name="图片 6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7879080" y="1350010"/>
            <a:ext cx="5633085" cy="1609725"/>
            <a:chOff x="12408" y="1846"/>
            <a:chExt cx="8871" cy="2535"/>
          </a:xfrm>
        </p:grpSpPr>
        <p:sp>
          <p:nvSpPr>
            <p:cNvPr id="86" name="文本框 85"/>
            <p:cNvSpPr txBox="1"/>
            <p:nvPr/>
          </p:nvSpPr>
          <p:spPr>
            <a:xfrm>
              <a:off x="13372" y="1846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眼科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 rot="0">
              <a:off x="12408" y="2661"/>
              <a:ext cx="337" cy="1474"/>
              <a:chOff x="1257" y="2984"/>
              <a:chExt cx="337" cy="1474"/>
            </a:xfrm>
          </p:grpSpPr>
          <p:pic>
            <p:nvPicPr>
              <p:cNvPr id="89" name="图片 88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90" name="图片 89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91" name="图片 90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92" name="文本框 91"/>
            <p:cNvSpPr txBox="1"/>
            <p:nvPr/>
          </p:nvSpPr>
          <p:spPr>
            <a:xfrm>
              <a:off x="12929" y="2493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提升算法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精度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贴合临床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需求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产品基层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普及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866380" y="2921000"/>
            <a:ext cx="5628640" cy="1623695"/>
            <a:chOff x="12388" y="4362"/>
            <a:chExt cx="8864" cy="2557"/>
          </a:xfrm>
        </p:grpSpPr>
        <p:sp>
          <p:nvSpPr>
            <p:cNvPr id="95" name="文本框 94"/>
            <p:cNvSpPr txBox="1"/>
            <p:nvPr/>
          </p:nvSpPr>
          <p:spPr>
            <a:xfrm>
              <a:off x="13372" y="4362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其它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 rot="0">
              <a:off x="12388" y="5031"/>
              <a:ext cx="8864" cy="1888"/>
              <a:chOff x="2523" y="2768"/>
              <a:chExt cx="8864" cy="1888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2523" y="2936"/>
                <a:ext cx="329" cy="1474"/>
                <a:chOff x="2315" y="2984"/>
                <a:chExt cx="329" cy="1474"/>
              </a:xfrm>
            </p:grpSpPr>
            <p:pic>
              <p:nvPicPr>
                <p:cNvPr id="98" name="图片 9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99" name="图片 9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0" name="图片 9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01" name="文本框 100"/>
              <p:cNvSpPr txBox="1"/>
              <p:nvPr/>
            </p:nvSpPr>
            <p:spPr>
              <a:xfrm>
                <a:off x="303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调研领域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背景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开发特色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推进平台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7859395" y="4512945"/>
            <a:ext cx="5650865" cy="1605915"/>
            <a:chOff x="12377" y="6883"/>
            <a:chExt cx="8899" cy="2529"/>
          </a:xfrm>
        </p:grpSpPr>
        <p:sp>
          <p:nvSpPr>
            <p:cNvPr id="103" name="文本框 102"/>
            <p:cNvSpPr txBox="1"/>
            <p:nvPr/>
          </p:nvSpPr>
          <p:spPr>
            <a:xfrm>
              <a:off x="13372" y="6883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算法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研究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 rot="0">
              <a:off x="12377" y="7692"/>
              <a:ext cx="337" cy="1474"/>
              <a:chOff x="1257" y="2984"/>
              <a:chExt cx="337" cy="1474"/>
            </a:xfrm>
          </p:grpSpPr>
          <p:pic>
            <p:nvPicPr>
              <p:cNvPr id="106" name="图片 105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107" name="图片 106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108" name="图片 107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109" name="文本框 108"/>
            <p:cNvSpPr txBox="1"/>
            <p:nvPr/>
          </p:nvSpPr>
          <p:spPr>
            <a:xfrm>
              <a:off x="12926" y="7524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搭建数据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平台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自动推送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更新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模态融合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研究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230" y="427035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诊断系统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宫崎骏-音乐盒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0213" y="-590550"/>
            <a:ext cx="609601" cy="609600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3237865" y="4272280"/>
            <a:ext cx="6178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恳请各位评委老师批评指正！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16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35" grpId="0" bldLvl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6880" y="134620"/>
            <a:ext cx="11280775" cy="6501765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92106" y="119727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24777" y="133002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24777" y="250515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709920" y="1699895"/>
            <a:ext cx="1567180" cy="4432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544820" y="1746250"/>
            <a:ext cx="1879600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常规方法诊断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82970" y="2162175"/>
            <a:ext cx="1232535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耗时3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0min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24120" y="108973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776845" y="352425"/>
            <a:ext cx="4129405" cy="390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·眼底疾病种类繁多，发病率高，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国内青光眼患者达150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余万，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确诊率约为20.2%，一旦发病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容易致盲，危害严重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·眼底是人体中唯一一处能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直接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用于观察血管的部位，与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糖尿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病等疾病的诊断密切相关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·人工诊断眼底疾病耗时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较长，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易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发生漏诊、误诊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15404" y="705888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709920" y="2608580"/>
            <a:ext cx="1560830" cy="4692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5535930" y="2675890"/>
            <a:ext cx="1918335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系统辅助诊断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41780" y="3107926"/>
            <a:ext cx="1041790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耗时10s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71816" y="129216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98230" y="106089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2337765" y="1640282"/>
            <a:ext cx="2888611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呈现肉眼难以分辨的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毛细血管，病灶区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出血点、渗出物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辅助医生在疾病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早期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诊断治疗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2833370" y="4246880"/>
            <a:ext cx="6040755" cy="49784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</a:rPr>
              <a:t>现状与展望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15210" y="4135755"/>
            <a:ext cx="8942070" cy="474980"/>
            <a:chOff x="3646" y="5864"/>
            <a:chExt cx="14082" cy="748"/>
          </a:xfrm>
        </p:grpSpPr>
        <p:grpSp>
          <p:nvGrpSpPr>
            <p:cNvPr id="35" name="组合 38"/>
            <p:cNvGrpSpPr/>
            <p:nvPr/>
          </p:nvGrpSpPr>
          <p:grpSpPr>
            <a:xfrm>
              <a:off x="3646" y="5864"/>
              <a:ext cx="829" cy="748"/>
              <a:chOff x="5424755" y="1340768"/>
              <a:chExt cx="670560" cy="604586"/>
            </a:xfrm>
            <a:solidFill>
              <a:srgbClr val="7AB8BF"/>
            </a:solidFill>
          </p:grpSpPr>
          <p:grpSp>
            <p:nvGrpSpPr>
              <p:cNvPr id="36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  <a:grpFill/>
            </p:grpSpPr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3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endParaRPr lang="zh-CN" altLang="en-US" sz="2400">
                    <a:latin typeface="+mn-ea"/>
                  </a:endParaRPr>
                </a:p>
              </p:txBody>
            </p:sp>
          </p:grpSp>
          <p:sp>
            <p:nvSpPr>
              <p:cNvPr id="3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ysDash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>
              <a:off x="4479" y="6055"/>
              <a:ext cx="12855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5"/>
            <p:cNvGrpSpPr/>
            <p:nvPr/>
          </p:nvGrpSpPr>
          <p:grpSpPr>
            <a:xfrm>
              <a:off x="17322" y="5952"/>
              <a:ext cx="407" cy="367"/>
              <a:chOff x="3720691" y="2824413"/>
              <a:chExt cx="1341120" cy="1209172"/>
            </a:xfrm>
            <a:solidFill>
              <a:srgbClr val="F7443D"/>
            </a:solidFill>
          </p:grpSpPr>
          <p:sp>
            <p:nvSpPr>
              <p:cNvPr id="43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4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</p:grpSp>
      <p:sp>
        <p:nvSpPr>
          <p:cNvPr id="45" name="TextBox 48"/>
          <p:cNvSpPr txBox="1"/>
          <p:nvPr/>
        </p:nvSpPr>
        <p:spPr>
          <a:xfrm>
            <a:off x="2554500" y="4760723"/>
            <a:ext cx="8540379" cy="193675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眼科门槛高，医生人数少，人才培养困难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人工智能算法在医疗领域的应用落地困难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治疗过程中难以记录反馈，经验积累困难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算法可用数据集少，临床与研究交接困难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                                   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 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研究背景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57250" y="1608455"/>
            <a:ext cx="1484630" cy="4223385"/>
            <a:chOff x="1140" y="2032"/>
            <a:chExt cx="2338" cy="665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55" y="2032"/>
              <a:ext cx="2271" cy="3586"/>
              <a:chOff x="1164" y="2356"/>
              <a:chExt cx="2271" cy="358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b="1415"/>
              <a:stretch>
                <a:fillRect/>
              </a:stretch>
            </p:blipFill>
            <p:spPr>
              <a:xfrm>
                <a:off x="1164" y="2356"/>
                <a:ext cx="1943" cy="1889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498"/>
              <a:stretch>
                <a:fillRect/>
              </a:stretch>
            </p:blipFill>
            <p:spPr>
              <a:xfrm>
                <a:off x="1516" y="3869"/>
                <a:ext cx="1919" cy="2073"/>
              </a:xfrm>
              <a:prstGeom prst="rect">
                <a:avLst/>
              </a:prstGeom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1140" y="5105"/>
              <a:ext cx="2338" cy="3578"/>
              <a:chOff x="1140" y="5123"/>
              <a:chExt cx="2338" cy="357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40" y="5123"/>
                <a:ext cx="1912" cy="204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07" y="6656"/>
                <a:ext cx="1971" cy="2045"/>
              </a:xfrm>
              <a:prstGeom prst="rect">
                <a:avLst/>
              </a:prstGeom>
            </p:spPr>
          </p:pic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2160" y="5695315"/>
            <a:ext cx="400685" cy="46418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786370" y="5568950"/>
            <a:ext cx="270764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合作方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北京友谊医院眼科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北京同仁医院眼科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                            </a:t>
            </a:r>
            <a:endParaRPr lang="zh-CN" altLang="en-US" sz="1600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0340" y="5685790"/>
            <a:ext cx="508000" cy="5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îSľïḍe"/>
          <p:cNvGrpSpPr/>
          <p:nvPr/>
        </p:nvGrpSpPr>
        <p:grpSpPr>
          <a:xfrm>
            <a:off x="1990090" y="857250"/>
            <a:ext cx="8167370" cy="2053590"/>
            <a:chOff x="866776" y="1754227"/>
            <a:chExt cx="10446965" cy="2626967"/>
          </a:xfrm>
        </p:grpSpPr>
        <p:sp>
          <p:nvSpPr>
            <p:cNvPr id="37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精度较低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8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成本较高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9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效率较低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60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5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6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7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功能单一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6563" y="471169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993299" y="3697082"/>
            <a:ext cx="4216835" cy="2486677"/>
            <a:chOff x="2991580" y="1981806"/>
            <a:chExt cx="3162626" cy="1865008"/>
          </a:xfrm>
        </p:grpSpPr>
        <p:sp>
          <p:nvSpPr>
            <p:cNvPr id="103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105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6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7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9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0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1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2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3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70" name="文本框 69"/>
          <p:cNvSpPr txBox="1"/>
          <p:nvPr/>
        </p:nvSpPr>
        <p:spPr>
          <a:xfrm>
            <a:off x="7903210" y="4121785"/>
            <a:ext cx="373634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AI计算服务器支持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大规模医疗设备集群运行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450715" y="3278505"/>
            <a:ext cx="33585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诊、疗、研一体化功能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567815" y="4121785"/>
            <a:ext cx="2592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rPr>
              <a:t>实用型临床医用系统架构与设计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技术突破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" name="îSľïḍe"/>
          <p:cNvGrpSpPr/>
          <p:nvPr/>
        </p:nvGrpSpPr>
        <p:grpSpPr>
          <a:xfrm>
            <a:off x="2117090" y="1298575"/>
            <a:ext cx="8167370" cy="2053590"/>
            <a:chOff x="866776" y="1754227"/>
            <a:chExt cx="10446965" cy="2626967"/>
          </a:xfrm>
        </p:grpSpPr>
        <p:sp>
          <p:nvSpPr>
            <p:cNvPr id="4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高精度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6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低成本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高效率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12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13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14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多功能</a:t>
              </a: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项目架构修改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35" y="724535"/>
            <a:ext cx="7512050" cy="5955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3650" y="245745"/>
            <a:ext cx="7076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计算服务器支持大规模医疗设备集群运行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2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/>
          <p:cNvSpPr/>
          <p:nvPr/>
        </p:nvSpPr>
        <p:spPr bwMode="auto">
          <a:xfrm>
            <a:off x="54095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74691" y="1662251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476250" y="1635125"/>
            <a:ext cx="2693670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Vue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架构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Element-UI组件库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Tui-image-editor插件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73124" y="187389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8" name="Rectangle 37"/>
          <p:cNvSpPr/>
          <p:nvPr/>
        </p:nvSpPr>
        <p:spPr bwMode="auto">
          <a:xfrm>
            <a:off x="6404067" y="317283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123" name="Group 3"/>
          <p:cNvGrpSpPr/>
          <p:nvPr/>
        </p:nvGrpSpPr>
        <p:grpSpPr>
          <a:xfrm>
            <a:off x="3248116" y="1199420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</p:grpSp>
      <p:sp>
        <p:nvSpPr>
          <p:cNvPr id="128" name="Rectangle 2"/>
          <p:cNvSpPr/>
          <p:nvPr/>
        </p:nvSpPr>
        <p:spPr>
          <a:xfrm>
            <a:off x="683260" y="826135"/>
            <a:ext cx="18427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200" b="1" dirty="0">
                <a:solidFill>
                  <a:srgbClr val="7AB8B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前端</a:t>
            </a:r>
            <a:endParaRPr lang="zh-CN" altLang="en-US" sz="3200" b="1" dirty="0">
              <a:solidFill>
                <a:srgbClr val="7AB8BF"/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420" y="180340"/>
            <a:ext cx="4860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</a:rPr>
              <a:t>实用型临床医用系统架构设计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汉仪青云简" panose="00020600040101010101" charset="-122"/>
            </a:endParaRPr>
          </a:p>
        </p:txBody>
      </p:sp>
      <p:pic>
        <p:nvPicPr>
          <p:cNvPr id="23" name="图片 23" descr="Vue架构"/>
          <p:cNvPicPr>
            <a:picLocks noChangeAspect="1"/>
          </p:cNvPicPr>
          <p:nvPr/>
        </p:nvPicPr>
        <p:blipFill>
          <a:blip r:embed="rId1"/>
          <a:srcRect t="18960"/>
          <a:stretch>
            <a:fillRect/>
          </a:stretch>
        </p:blipFill>
        <p:spPr>
          <a:xfrm>
            <a:off x="1801495" y="1842135"/>
            <a:ext cx="5523865" cy="17208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176895" y="2535599"/>
            <a:ext cx="3983355" cy="1353820"/>
            <a:chOff x="12412" y="5173"/>
            <a:chExt cx="6273" cy="2132"/>
          </a:xfrm>
        </p:grpSpPr>
        <p:sp>
          <p:nvSpPr>
            <p:cNvPr id="69" name="Freeform 46"/>
            <p:cNvSpPr/>
            <p:nvPr/>
          </p:nvSpPr>
          <p:spPr bwMode="auto">
            <a:xfrm flipH="1">
              <a:off x="14337" y="6376"/>
              <a:ext cx="4006" cy="120"/>
            </a:xfrm>
            <a:custGeom>
              <a:avLst/>
              <a:gdLst>
                <a:gd name="T0" fmla="*/ 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93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Gill Sans" panose="020B0502020104020203" charset="0"/>
              </a:endParaRPr>
            </a:p>
          </p:txBody>
        </p:sp>
        <p:grpSp>
          <p:nvGrpSpPr>
            <p:cNvPr id="92" name="Group 247"/>
            <p:cNvGrpSpPr/>
            <p:nvPr/>
          </p:nvGrpSpPr>
          <p:grpSpPr>
            <a:xfrm>
              <a:off x="18050" y="6670"/>
              <a:ext cx="635" cy="554"/>
              <a:chOff x="1079332" y="2203296"/>
              <a:chExt cx="298739" cy="264080"/>
            </a:xfrm>
          </p:grpSpPr>
          <p:sp>
            <p:nvSpPr>
              <p:cNvPr id="93" name="Oval 248"/>
              <p:cNvSpPr/>
              <p:nvPr/>
            </p:nvSpPr>
            <p:spPr bwMode="auto">
              <a:xfrm>
                <a:off x="1103804" y="2203296"/>
                <a:ext cx="264080" cy="2640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882" tIns="60941" rIns="121882" bIns="60941" numCol="1" rtlCol="0" anchor="t" anchorCtr="0" compatLnSpc="1"/>
              <a:lstStyle/>
              <a:p>
                <a:pPr algn="ctr" defTabSz="13087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995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Rectangle 22"/>
              <p:cNvSpPr/>
              <p:nvPr/>
            </p:nvSpPr>
            <p:spPr bwMode="auto">
              <a:xfrm>
                <a:off x="1079332" y="2246362"/>
                <a:ext cx="298739" cy="197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35" kern="0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Bebas Neue" charset="0"/>
                    <a:sym typeface="Bebas Neue" charset="0"/>
                  </a:rPr>
                  <a:t>2</a:t>
                </a:r>
                <a:endPara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12412" y="5401"/>
              <a:ext cx="1750" cy="1492"/>
              <a:chOff x="4964418" y="2602479"/>
              <a:chExt cx="823252" cy="710758"/>
            </a:xfrm>
          </p:grpSpPr>
          <p:grpSp>
            <p:nvGrpSpPr>
              <p:cNvPr id="109" name="Group 220"/>
              <p:cNvGrpSpPr/>
              <p:nvPr/>
            </p:nvGrpSpPr>
            <p:grpSpPr>
              <a:xfrm>
                <a:off x="4964418" y="2602479"/>
                <a:ext cx="823252" cy="710758"/>
                <a:chOff x="3755667" y="1931353"/>
                <a:chExt cx="680374" cy="587404"/>
              </a:xfrm>
            </p:grpSpPr>
            <p:sp>
              <p:nvSpPr>
                <p:cNvPr id="111" name="Freeform 46"/>
                <p:cNvSpPr/>
                <p:nvPr/>
              </p:nvSpPr>
              <p:spPr bwMode="auto">
                <a:xfrm>
                  <a:off x="3755667" y="1931353"/>
                  <a:ext cx="680374" cy="587404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12" name="Freeform 46"/>
                <p:cNvSpPr/>
                <p:nvPr/>
              </p:nvSpPr>
              <p:spPr bwMode="auto">
                <a:xfrm>
                  <a:off x="3840267" y="2004393"/>
                  <a:ext cx="511175" cy="441325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</p:grpSp>
          <p:sp>
            <p:nvSpPr>
              <p:cNvPr id="110" name="Freeform 8"/>
              <p:cNvSpPr>
                <a:spLocks noEditPoints="1"/>
              </p:cNvSpPr>
              <p:nvPr/>
            </p:nvSpPr>
            <p:spPr bwMode="auto">
              <a:xfrm>
                <a:off x="5209647" y="2816545"/>
                <a:ext cx="320093" cy="266264"/>
              </a:xfrm>
              <a:custGeom>
                <a:avLst/>
                <a:gdLst>
                  <a:gd name="T0" fmla="*/ 141 w 141"/>
                  <a:gd name="T1" fmla="*/ 103 h 117"/>
                  <a:gd name="T2" fmla="*/ 126 w 141"/>
                  <a:gd name="T3" fmla="*/ 117 h 117"/>
                  <a:gd name="T4" fmla="*/ 15 w 141"/>
                  <a:gd name="T5" fmla="*/ 117 h 117"/>
                  <a:gd name="T6" fmla="*/ 0 w 141"/>
                  <a:gd name="T7" fmla="*/ 103 h 117"/>
                  <a:gd name="T8" fmla="*/ 0 w 141"/>
                  <a:gd name="T9" fmla="*/ 73 h 117"/>
                  <a:gd name="T10" fmla="*/ 2 w 141"/>
                  <a:gd name="T11" fmla="*/ 66 h 117"/>
                  <a:gd name="T12" fmla="*/ 20 w 141"/>
                  <a:gd name="T13" fmla="*/ 11 h 117"/>
                  <a:gd name="T14" fmla="*/ 35 w 141"/>
                  <a:gd name="T15" fmla="*/ 0 h 117"/>
                  <a:gd name="T16" fmla="*/ 106 w 141"/>
                  <a:gd name="T17" fmla="*/ 0 h 117"/>
                  <a:gd name="T18" fmla="*/ 121 w 141"/>
                  <a:gd name="T19" fmla="*/ 11 h 117"/>
                  <a:gd name="T20" fmla="*/ 140 w 141"/>
                  <a:gd name="T21" fmla="*/ 66 h 117"/>
                  <a:gd name="T22" fmla="*/ 141 w 141"/>
                  <a:gd name="T23" fmla="*/ 73 h 117"/>
                  <a:gd name="T24" fmla="*/ 141 w 141"/>
                  <a:gd name="T25" fmla="*/ 103 h 117"/>
                  <a:gd name="T26" fmla="*/ 129 w 141"/>
                  <a:gd name="T27" fmla="*/ 73 h 117"/>
                  <a:gd name="T28" fmla="*/ 126 w 141"/>
                  <a:gd name="T29" fmla="*/ 70 h 117"/>
                  <a:gd name="T30" fmla="*/ 15 w 141"/>
                  <a:gd name="T31" fmla="*/ 70 h 117"/>
                  <a:gd name="T32" fmla="*/ 12 w 141"/>
                  <a:gd name="T33" fmla="*/ 73 h 117"/>
                  <a:gd name="T34" fmla="*/ 12 w 141"/>
                  <a:gd name="T35" fmla="*/ 103 h 117"/>
                  <a:gd name="T36" fmla="*/ 15 w 141"/>
                  <a:gd name="T37" fmla="*/ 105 h 117"/>
                  <a:gd name="T38" fmla="*/ 126 w 141"/>
                  <a:gd name="T39" fmla="*/ 105 h 117"/>
                  <a:gd name="T40" fmla="*/ 129 w 141"/>
                  <a:gd name="T41" fmla="*/ 103 h 117"/>
                  <a:gd name="T42" fmla="*/ 129 w 141"/>
                  <a:gd name="T43" fmla="*/ 73 h 117"/>
                  <a:gd name="T44" fmla="*/ 125 w 141"/>
                  <a:gd name="T45" fmla="*/ 59 h 117"/>
                  <a:gd name="T46" fmla="*/ 110 w 141"/>
                  <a:gd name="T47" fmla="*/ 14 h 117"/>
                  <a:gd name="T48" fmla="*/ 106 w 141"/>
                  <a:gd name="T49" fmla="*/ 12 h 117"/>
                  <a:gd name="T50" fmla="*/ 35 w 141"/>
                  <a:gd name="T51" fmla="*/ 12 h 117"/>
                  <a:gd name="T52" fmla="*/ 31 w 141"/>
                  <a:gd name="T53" fmla="*/ 14 h 117"/>
                  <a:gd name="T54" fmla="*/ 17 w 141"/>
                  <a:gd name="T55" fmla="*/ 59 h 117"/>
                  <a:gd name="T56" fmla="*/ 125 w 141"/>
                  <a:gd name="T57" fmla="*/ 59 h 117"/>
                  <a:gd name="T58" fmla="*/ 88 w 141"/>
                  <a:gd name="T59" fmla="*/ 95 h 117"/>
                  <a:gd name="T60" fmla="*/ 81 w 141"/>
                  <a:gd name="T61" fmla="*/ 88 h 117"/>
                  <a:gd name="T62" fmla="*/ 88 w 141"/>
                  <a:gd name="T63" fmla="*/ 81 h 117"/>
                  <a:gd name="T64" fmla="*/ 96 w 141"/>
                  <a:gd name="T65" fmla="*/ 88 h 117"/>
                  <a:gd name="T66" fmla="*/ 88 w 141"/>
                  <a:gd name="T67" fmla="*/ 95 h 117"/>
                  <a:gd name="T68" fmla="*/ 112 w 141"/>
                  <a:gd name="T69" fmla="*/ 95 h 117"/>
                  <a:gd name="T70" fmla="*/ 104 w 141"/>
                  <a:gd name="T71" fmla="*/ 88 h 117"/>
                  <a:gd name="T72" fmla="*/ 112 w 141"/>
                  <a:gd name="T73" fmla="*/ 81 h 117"/>
                  <a:gd name="T74" fmla="*/ 119 w 141"/>
                  <a:gd name="T75" fmla="*/ 88 h 117"/>
                  <a:gd name="T76" fmla="*/ 112 w 141"/>
                  <a:gd name="T77" fmla="*/ 9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1" h="117">
                    <a:moveTo>
                      <a:pt x="141" y="103"/>
                    </a:moveTo>
                    <a:cubicBezTo>
                      <a:pt x="141" y="111"/>
                      <a:pt x="134" y="117"/>
                      <a:pt x="126" y="11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7" y="117"/>
                      <a:pt x="0" y="111"/>
                      <a:pt x="0" y="10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1"/>
                      <a:pt x="1" y="69"/>
                      <a:pt x="2" y="66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4"/>
                      <a:pt x="28" y="0"/>
                      <a:pt x="35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3" y="0"/>
                      <a:pt x="119" y="4"/>
                      <a:pt x="121" y="11"/>
                    </a:cubicBezTo>
                    <a:cubicBezTo>
                      <a:pt x="140" y="66"/>
                      <a:pt x="140" y="66"/>
                      <a:pt x="140" y="66"/>
                    </a:cubicBezTo>
                    <a:cubicBezTo>
                      <a:pt x="140" y="69"/>
                      <a:pt x="141" y="71"/>
                      <a:pt x="141" y="73"/>
                    </a:cubicBezTo>
                    <a:lnTo>
                      <a:pt x="141" y="103"/>
                    </a:lnTo>
                    <a:close/>
                    <a:moveTo>
                      <a:pt x="129" y="73"/>
                    </a:moveTo>
                    <a:cubicBezTo>
                      <a:pt x="129" y="72"/>
                      <a:pt x="128" y="70"/>
                      <a:pt x="126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3" y="70"/>
                      <a:pt x="12" y="72"/>
                      <a:pt x="12" y="7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4"/>
                      <a:pt x="13" y="105"/>
                      <a:pt x="15" y="105"/>
                    </a:cubicBezTo>
                    <a:cubicBezTo>
                      <a:pt x="126" y="105"/>
                      <a:pt x="126" y="105"/>
                      <a:pt x="126" y="105"/>
                    </a:cubicBezTo>
                    <a:cubicBezTo>
                      <a:pt x="128" y="105"/>
                      <a:pt x="129" y="104"/>
                      <a:pt x="129" y="103"/>
                    </a:cubicBezTo>
                    <a:lnTo>
                      <a:pt x="129" y="73"/>
                    </a:lnTo>
                    <a:close/>
                    <a:moveTo>
                      <a:pt x="125" y="59"/>
                    </a:move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3"/>
                      <a:pt x="108" y="12"/>
                      <a:pt x="106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2"/>
                      <a:pt x="32" y="13"/>
                      <a:pt x="31" y="14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125" y="59"/>
                    </a:lnTo>
                    <a:close/>
                    <a:moveTo>
                      <a:pt x="88" y="95"/>
                    </a:moveTo>
                    <a:cubicBezTo>
                      <a:pt x="84" y="95"/>
                      <a:pt x="81" y="92"/>
                      <a:pt x="81" y="88"/>
                    </a:cubicBezTo>
                    <a:cubicBezTo>
                      <a:pt x="81" y="84"/>
                      <a:pt x="84" y="81"/>
                      <a:pt x="88" y="81"/>
                    </a:cubicBezTo>
                    <a:cubicBezTo>
                      <a:pt x="92" y="81"/>
                      <a:pt x="96" y="84"/>
                      <a:pt x="96" y="88"/>
                    </a:cubicBezTo>
                    <a:cubicBezTo>
                      <a:pt x="96" y="92"/>
                      <a:pt x="92" y="95"/>
                      <a:pt x="88" y="95"/>
                    </a:cubicBezTo>
                    <a:close/>
                    <a:moveTo>
                      <a:pt x="112" y="95"/>
                    </a:moveTo>
                    <a:cubicBezTo>
                      <a:pt x="108" y="95"/>
                      <a:pt x="104" y="92"/>
                      <a:pt x="104" y="88"/>
                    </a:cubicBezTo>
                    <a:cubicBezTo>
                      <a:pt x="104" y="84"/>
                      <a:pt x="108" y="81"/>
                      <a:pt x="112" y="81"/>
                    </a:cubicBezTo>
                    <a:cubicBezTo>
                      <a:pt x="116" y="81"/>
                      <a:pt x="119" y="84"/>
                      <a:pt x="119" y="88"/>
                    </a:cubicBezTo>
                    <a:cubicBezTo>
                      <a:pt x="119" y="92"/>
                      <a:pt x="116" y="95"/>
                      <a:pt x="112" y="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2" name="Rectangle 37"/>
            <p:cNvSpPr/>
            <p:nvPr/>
          </p:nvSpPr>
          <p:spPr bwMode="auto">
            <a:xfrm>
              <a:off x="14388" y="6382"/>
              <a:ext cx="3222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Django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架构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MySQL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数据库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</p:txBody>
        </p:sp>
        <p:sp>
          <p:nvSpPr>
            <p:cNvPr id="6" name="Rectangle 2"/>
            <p:cNvSpPr/>
            <p:nvPr/>
          </p:nvSpPr>
          <p:spPr>
            <a:xfrm>
              <a:off x="14675" y="5173"/>
              <a:ext cx="3190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zh-CN" altLang="en-US" sz="3200" b="1" dirty="0">
                  <a:solidFill>
                    <a:srgbClr val="7F7F7F"/>
                  </a:solidFill>
                  <a:latin typeface="方正细圆简体" panose="02010601030101010101" pitchFamily="2" charset="-122"/>
                  <a:ea typeface="方正细圆简体" panose="02010601030101010101" pitchFamily="2" charset="-122"/>
                  <a:sym typeface="+mn-lt"/>
                </a:rPr>
                <a:t>后端</a:t>
              </a:r>
              <a:endParaRPr lang="zh-CN" altLang="en-US" sz="3200" b="1" dirty="0">
                <a:solidFill>
                  <a:srgbClr val="7F7F7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endParaRPr>
            </a:p>
          </p:txBody>
        </p:sp>
      </p:grpSp>
      <p:pic>
        <p:nvPicPr>
          <p:cNvPr id="8" name="图片 21" descr="Django架构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410" y="3687117"/>
            <a:ext cx="6879590" cy="3011170"/>
          </a:xfrm>
          <a:prstGeom prst="rect">
            <a:avLst/>
          </a:prstGeom>
        </p:spPr>
      </p:pic>
      <p:pic>
        <p:nvPicPr>
          <p:cNvPr id="20" name="图片 20" descr="Mysql架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918460"/>
            <a:ext cx="5744845" cy="4053205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11686639" y="636715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3" name="图片 13" descr="5ddee494b16fcd8210d6ed2e681aa2a"/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rcRect l="2647" r="3673"/>
          <a:stretch>
            <a:fillRect/>
          </a:stretch>
        </p:blipFill>
        <p:spPr>
          <a:xfrm>
            <a:off x="5796915" y="-133021"/>
            <a:ext cx="399034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6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7" name="图片 6" descr="算法框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816610"/>
            <a:ext cx="9581515" cy="5354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6935" y="321945"/>
            <a:ext cx="60121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DE-DCGCN-EE 视网膜血管分割算法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725" y="6212840"/>
            <a:ext cx="10565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Li Y, Zhang Y, Cui W, et al. Dual Encoder-based Dynamic-Channel Graph Convolutional Network with Edge Enhancement for Retinal Vessel Segmentation[J]. IEEE Transactions on Medical Imaging, 2022.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0" y="32385"/>
            <a:ext cx="7320915" cy="40659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4048125"/>
            <a:ext cx="4584700" cy="2800350"/>
          </a:xfrm>
          <a:prstGeom prst="rect">
            <a:avLst/>
          </a:prstGeom>
        </p:spPr>
      </p:pic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7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96215" y="365760"/>
            <a:ext cx="3638197" cy="2245995"/>
            <a:chOff x="771" y="1542"/>
            <a:chExt cx="5729" cy="3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771" y="1554"/>
              <a:ext cx="5699" cy="3525"/>
            </a:xfrm>
            <a:prstGeom prst="roundRect">
              <a:avLst/>
            </a:prstGeom>
            <a:solidFill>
              <a:srgbClr val="7AB8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TextBox 76"/>
            <p:cNvSpPr txBox="1"/>
            <p:nvPr/>
          </p:nvSpPr>
          <p:spPr>
            <a:xfrm>
              <a:off x="3480" y="1693"/>
              <a:ext cx="2225" cy="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诊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160" y="1542"/>
              <a:ext cx="1340" cy="1261"/>
              <a:chOff x="5160" y="1542"/>
              <a:chExt cx="1340" cy="1261"/>
            </a:xfrm>
          </p:grpSpPr>
          <p:sp>
            <p:nvSpPr>
              <p:cNvPr id="14" name="Freeform 25"/>
              <p:cNvSpPr/>
              <p:nvPr/>
            </p:nvSpPr>
            <p:spPr bwMode="auto">
              <a:xfrm flipH="1">
                <a:off x="5160" y="1542"/>
                <a:ext cx="1305" cy="1261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574" y="1618"/>
                <a:ext cx="927" cy="957"/>
                <a:chOff x="8188325" y="3233738"/>
                <a:chExt cx="506413" cy="500062"/>
              </a:xfrm>
              <a:solidFill>
                <a:srgbClr val="7AB8BF"/>
              </a:solidFill>
            </p:grpSpPr>
            <p:sp>
              <p:nvSpPr>
                <p:cNvPr id="25" name="Freeform 24"/>
                <p:cNvSpPr/>
                <p:nvPr/>
              </p:nvSpPr>
              <p:spPr bwMode="auto">
                <a:xfrm>
                  <a:off x="8262938" y="3346450"/>
                  <a:ext cx="19050" cy="198437"/>
                </a:xfrm>
                <a:custGeom>
                  <a:avLst/>
                  <a:gdLst>
                    <a:gd name="T0" fmla="*/ 5 w 5"/>
                    <a:gd name="T1" fmla="*/ 51 h 53"/>
                    <a:gd name="T2" fmla="*/ 3 w 5"/>
                    <a:gd name="T3" fmla="*/ 53 h 53"/>
                    <a:gd name="T4" fmla="*/ 3 w 5"/>
                    <a:gd name="T5" fmla="*/ 53 h 53"/>
                    <a:gd name="T6" fmla="*/ 1 w 5"/>
                    <a:gd name="T7" fmla="*/ 51 h 53"/>
                    <a:gd name="T8" fmla="*/ 0 w 5"/>
                    <a:gd name="T9" fmla="*/ 2 h 53"/>
                    <a:gd name="T10" fmla="*/ 3 w 5"/>
                    <a:gd name="T11" fmla="*/ 0 h 53"/>
                    <a:gd name="T12" fmla="*/ 3 w 5"/>
                    <a:gd name="T13" fmla="*/ 0 h 53"/>
                    <a:gd name="T14" fmla="*/ 5 w 5"/>
                    <a:gd name="T15" fmla="*/ 2 h 53"/>
                    <a:gd name="T16" fmla="*/ 5 w 5"/>
                    <a:gd name="T1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3">
                      <a:moveTo>
                        <a:pt x="5" y="51"/>
                      </a:moveTo>
                      <a:cubicBezTo>
                        <a:pt x="5" y="52"/>
                        <a:pt x="4" y="53"/>
                        <a:pt x="3" y="5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1" y="53"/>
                        <a:pt x="1" y="52"/>
                        <a:pt x="1" y="5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lnTo>
                        <a:pt x="5" y="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8267700" y="3530600"/>
                  <a:ext cx="269875" cy="14287"/>
                </a:xfrm>
                <a:custGeom>
                  <a:avLst/>
                  <a:gdLst>
                    <a:gd name="T0" fmla="*/ 69 w 72"/>
                    <a:gd name="T1" fmla="*/ 0 h 4"/>
                    <a:gd name="T2" fmla="*/ 72 w 72"/>
                    <a:gd name="T3" fmla="*/ 2 h 4"/>
                    <a:gd name="T4" fmla="*/ 72 w 72"/>
                    <a:gd name="T5" fmla="*/ 2 h 4"/>
                    <a:gd name="T6" fmla="*/ 69 w 72"/>
                    <a:gd name="T7" fmla="*/ 4 h 4"/>
                    <a:gd name="T8" fmla="*/ 2 w 72"/>
                    <a:gd name="T9" fmla="*/ 4 h 4"/>
                    <a:gd name="T10" fmla="*/ 0 w 72"/>
                    <a:gd name="T11" fmla="*/ 2 h 4"/>
                    <a:gd name="T12" fmla="*/ 0 w 72"/>
                    <a:gd name="T13" fmla="*/ 2 h 4"/>
                    <a:gd name="T14" fmla="*/ 2 w 72"/>
                    <a:gd name="T15" fmla="*/ 0 h 4"/>
                    <a:gd name="T16" fmla="*/ 69 w 72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" h="4">
                      <a:moveTo>
                        <a:pt x="69" y="0"/>
                      </a:moveTo>
                      <a:cubicBezTo>
                        <a:pt x="70" y="0"/>
                        <a:pt x="72" y="1"/>
                        <a:pt x="72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3"/>
                        <a:pt x="70" y="4"/>
                        <a:pt x="69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lnTo>
                        <a:pt x="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7" name="Freeform 26"/>
                <p:cNvSpPr/>
                <p:nvPr/>
              </p:nvSpPr>
              <p:spPr bwMode="auto">
                <a:xfrm>
                  <a:off x="8416925" y="3451225"/>
                  <a:ext cx="34925" cy="93662"/>
                </a:xfrm>
                <a:custGeom>
                  <a:avLst/>
                  <a:gdLst>
                    <a:gd name="T0" fmla="*/ 7 w 9"/>
                    <a:gd name="T1" fmla="*/ 0 h 25"/>
                    <a:gd name="T2" fmla="*/ 3 w 9"/>
                    <a:gd name="T3" fmla="*/ 0 h 25"/>
                    <a:gd name="T4" fmla="*/ 0 w 9"/>
                    <a:gd name="T5" fmla="*/ 2 h 25"/>
                    <a:gd name="T6" fmla="*/ 0 w 9"/>
                    <a:gd name="T7" fmla="*/ 25 h 25"/>
                    <a:gd name="T8" fmla="*/ 9 w 9"/>
                    <a:gd name="T9" fmla="*/ 25 h 25"/>
                    <a:gd name="T10" fmla="*/ 9 w 9"/>
                    <a:gd name="T11" fmla="*/ 2 h 25"/>
                    <a:gd name="T12" fmla="*/ 7 w 9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25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8" name="Freeform 27"/>
                <p:cNvSpPr/>
                <p:nvPr/>
              </p:nvSpPr>
              <p:spPr bwMode="auto">
                <a:xfrm>
                  <a:off x="8361363" y="3425825"/>
                  <a:ext cx="33338" cy="119062"/>
                </a:xfrm>
                <a:custGeom>
                  <a:avLst/>
                  <a:gdLst>
                    <a:gd name="T0" fmla="*/ 7 w 9"/>
                    <a:gd name="T1" fmla="*/ 0 h 32"/>
                    <a:gd name="T2" fmla="*/ 3 w 9"/>
                    <a:gd name="T3" fmla="*/ 0 h 32"/>
                    <a:gd name="T4" fmla="*/ 0 w 9"/>
                    <a:gd name="T5" fmla="*/ 2 h 32"/>
                    <a:gd name="T6" fmla="*/ 0 w 9"/>
                    <a:gd name="T7" fmla="*/ 32 h 32"/>
                    <a:gd name="T8" fmla="*/ 9 w 9"/>
                    <a:gd name="T9" fmla="*/ 32 h 32"/>
                    <a:gd name="T10" fmla="*/ 9 w 9"/>
                    <a:gd name="T11" fmla="*/ 2 h 32"/>
                    <a:gd name="T12" fmla="*/ 7 w 9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2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auto">
                <a:xfrm>
                  <a:off x="8474075" y="3403600"/>
                  <a:ext cx="33338" cy="141287"/>
                </a:xfrm>
                <a:custGeom>
                  <a:avLst/>
                  <a:gdLst>
                    <a:gd name="T0" fmla="*/ 7 w 9"/>
                    <a:gd name="T1" fmla="*/ 0 h 38"/>
                    <a:gd name="T2" fmla="*/ 3 w 9"/>
                    <a:gd name="T3" fmla="*/ 0 h 38"/>
                    <a:gd name="T4" fmla="*/ 0 w 9"/>
                    <a:gd name="T5" fmla="*/ 3 h 38"/>
                    <a:gd name="T6" fmla="*/ 0 w 9"/>
                    <a:gd name="T7" fmla="*/ 38 h 38"/>
                    <a:gd name="T8" fmla="*/ 9 w 9"/>
                    <a:gd name="T9" fmla="*/ 38 h 38"/>
                    <a:gd name="T10" fmla="*/ 9 w 9"/>
                    <a:gd name="T11" fmla="*/ 3 h 38"/>
                    <a:gd name="T12" fmla="*/ 7 w 9"/>
                    <a:gd name="T13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8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8304213" y="3481388"/>
                  <a:ext cx="34925" cy="63500"/>
                </a:xfrm>
                <a:custGeom>
                  <a:avLst/>
                  <a:gdLst>
                    <a:gd name="T0" fmla="*/ 7 w 9"/>
                    <a:gd name="T1" fmla="*/ 0 h 17"/>
                    <a:gd name="T2" fmla="*/ 3 w 9"/>
                    <a:gd name="T3" fmla="*/ 0 h 17"/>
                    <a:gd name="T4" fmla="*/ 0 w 9"/>
                    <a:gd name="T5" fmla="*/ 2 h 17"/>
                    <a:gd name="T6" fmla="*/ 0 w 9"/>
                    <a:gd name="T7" fmla="*/ 17 h 17"/>
                    <a:gd name="T8" fmla="*/ 9 w 9"/>
                    <a:gd name="T9" fmla="*/ 17 h 17"/>
                    <a:gd name="T10" fmla="*/ 9 w 9"/>
                    <a:gd name="T11" fmla="*/ 2 h 17"/>
                    <a:gd name="T12" fmla="*/ 7 w 9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7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auto">
                <a:xfrm>
                  <a:off x="8308975" y="3376613"/>
                  <a:ext cx="66675" cy="74612"/>
                </a:xfrm>
                <a:custGeom>
                  <a:avLst/>
                  <a:gdLst>
                    <a:gd name="T0" fmla="*/ 42 w 42"/>
                    <a:gd name="T1" fmla="*/ 7 h 47"/>
                    <a:gd name="T2" fmla="*/ 7 w 42"/>
                    <a:gd name="T3" fmla="*/ 47 h 47"/>
                    <a:gd name="T4" fmla="*/ 0 w 42"/>
                    <a:gd name="T5" fmla="*/ 40 h 47"/>
                    <a:gd name="T6" fmla="*/ 35 w 42"/>
                    <a:gd name="T7" fmla="*/ 0 h 47"/>
                    <a:gd name="T8" fmla="*/ 42 w 42"/>
                    <a:gd name="T9" fmla="*/ 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7">
                      <a:moveTo>
                        <a:pt x="42" y="7"/>
                      </a:moveTo>
                      <a:lnTo>
                        <a:pt x="7" y="47"/>
                      </a:lnTo>
                      <a:lnTo>
                        <a:pt x="0" y="40"/>
                      </a:lnTo>
                      <a:lnTo>
                        <a:pt x="35" y="0"/>
                      </a:lnTo>
                      <a:lnTo>
                        <a:pt x="42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auto">
                <a:xfrm>
                  <a:off x="8364538" y="3362325"/>
                  <a:ext cx="82550" cy="77787"/>
                </a:xfrm>
                <a:custGeom>
                  <a:avLst/>
                  <a:gdLst>
                    <a:gd name="T0" fmla="*/ 45 w 52"/>
                    <a:gd name="T1" fmla="*/ 49 h 49"/>
                    <a:gd name="T2" fmla="*/ 0 w 52"/>
                    <a:gd name="T3" fmla="*/ 9 h 49"/>
                    <a:gd name="T4" fmla="*/ 7 w 52"/>
                    <a:gd name="T5" fmla="*/ 0 h 49"/>
                    <a:gd name="T6" fmla="*/ 52 w 52"/>
                    <a:gd name="T7" fmla="*/ 40 h 49"/>
                    <a:gd name="T8" fmla="*/ 45 w 52"/>
                    <a:gd name="T9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9">
                      <a:moveTo>
                        <a:pt x="45" y="49"/>
                      </a:moveTo>
                      <a:lnTo>
                        <a:pt x="0" y="9"/>
                      </a:lnTo>
                      <a:lnTo>
                        <a:pt x="7" y="0"/>
                      </a:lnTo>
                      <a:lnTo>
                        <a:pt x="52" y="40"/>
                      </a:lnTo>
                      <a:lnTo>
                        <a:pt x="45" y="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auto">
                <a:xfrm>
                  <a:off x="8424863" y="3357563"/>
                  <a:ext cx="74613" cy="82550"/>
                </a:xfrm>
                <a:custGeom>
                  <a:avLst/>
                  <a:gdLst>
                    <a:gd name="T0" fmla="*/ 47 w 47"/>
                    <a:gd name="T1" fmla="*/ 7 h 52"/>
                    <a:gd name="T2" fmla="*/ 7 w 47"/>
                    <a:gd name="T3" fmla="*/ 52 h 52"/>
                    <a:gd name="T4" fmla="*/ 0 w 47"/>
                    <a:gd name="T5" fmla="*/ 45 h 52"/>
                    <a:gd name="T6" fmla="*/ 38 w 47"/>
                    <a:gd name="T7" fmla="*/ 0 h 52"/>
                    <a:gd name="T8" fmla="*/ 47 w 47"/>
                    <a:gd name="T9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2">
                      <a:moveTo>
                        <a:pt x="47" y="7"/>
                      </a:moveTo>
                      <a:lnTo>
                        <a:pt x="7" y="52"/>
                      </a:lnTo>
                      <a:lnTo>
                        <a:pt x="0" y="45"/>
                      </a:lnTo>
                      <a:lnTo>
                        <a:pt x="38" y="0"/>
                      </a:lnTo>
                      <a:lnTo>
                        <a:pt x="4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auto">
                <a:xfrm>
                  <a:off x="8466138" y="3346450"/>
                  <a:ext cx="41275" cy="41275"/>
                </a:xfrm>
                <a:custGeom>
                  <a:avLst/>
                  <a:gdLst>
                    <a:gd name="T0" fmla="*/ 10 w 11"/>
                    <a:gd name="T1" fmla="*/ 0 h 11"/>
                    <a:gd name="T2" fmla="*/ 11 w 11"/>
                    <a:gd name="T3" fmla="*/ 2 h 11"/>
                    <a:gd name="T4" fmla="*/ 10 w 11"/>
                    <a:gd name="T5" fmla="*/ 4 h 11"/>
                    <a:gd name="T6" fmla="*/ 9 w 11"/>
                    <a:gd name="T7" fmla="*/ 8 h 11"/>
                    <a:gd name="T8" fmla="*/ 9 w 11"/>
                    <a:gd name="T9" fmla="*/ 10 h 11"/>
                    <a:gd name="T10" fmla="*/ 7 w 11"/>
                    <a:gd name="T11" fmla="*/ 11 h 11"/>
                    <a:gd name="T12" fmla="*/ 5 w 11"/>
                    <a:gd name="T13" fmla="*/ 9 h 11"/>
                    <a:gd name="T14" fmla="*/ 3 w 11"/>
                    <a:gd name="T15" fmla="*/ 7 h 11"/>
                    <a:gd name="T16" fmla="*/ 0 w 11"/>
                    <a:gd name="T17" fmla="*/ 5 h 11"/>
                    <a:gd name="T18" fmla="*/ 1 w 11"/>
                    <a:gd name="T19" fmla="*/ 3 h 11"/>
                    <a:gd name="T20" fmla="*/ 3 w 11"/>
                    <a:gd name="T21" fmla="*/ 2 h 11"/>
                    <a:gd name="T22" fmla="*/ 7 w 11"/>
                    <a:gd name="T23" fmla="*/ 1 h 11"/>
                    <a:gd name="T24" fmla="*/ 10 w 11"/>
                    <a:gd name="T2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10" y="0"/>
                        <a:pt x="11" y="1"/>
                        <a:pt x="11" y="2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9" y="8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8" y="11"/>
                        <a:pt x="7" y="11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3" y="7"/>
                        <a:pt x="3" y="7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1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4" y="2"/>
                        <a:pt x="6" y="2"/>
                        <a:pt x="7" y="1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8188325" y="3233738"/>
                  <a:ext cx="506413" cy="500062"/>
                </a:xfrm>
                <a:custGeom>
                  <a:avLst/>
                  <a:gdLst>
                    <a:gd name="T0" fmla="*/ 128 w 135"/>
                    <a:gd name="T1" fmla="*/ 128 h 133"/>
                    <a:gd name="T2" fmla="*/ 116 w 135"/>
                    <a:gd name="T3" fmla="*/ 133 h 133"/>
                    <a:gd name="T4" fmla="*/ 103 w 135"/>
                    <a:gd name="T5" fmla="*/ 128 h 133"/>
                    <a:gd name="T6" fmla="*/ 82 w 135"/>
                    <a:gd name="T7" fmla="*/ 107 h 133"/>
                    <a:gd name="T8" fmla="*/ 56 w 135"/>
                    <a:gd name="T9" fmla="*/ 113 h 133"/>
                    <a:gd name="T10" fmla="*/ 0 w 135"/>
                    <a:gd name="T11" fmla="*/ 56 h 133"/>
                    <a:gd name="T12" fmla="*/ 56 w 135"/>
                    <a:gd name="T13" fmla="*/ 0 h 133"/>
                    <a:gd name="T14" fmla="*/ 113 w 135"/>
                    <a:gd name="T15" fmla="*/ 56 h 133"/>
                    <a:gd name="T16" fmla="*/ 107 w 135"/>
                    <a:gd name="T17" fmla="*/ 82 h 133"/>
                    <a:gd name="T18" fmla="*/ 128 w 135"/>
                    <a:gd name="T19" fmla="*/ 103 h 133"/>
                    <a:gd name="T20" fmla="*/ 128 w 135"/>
                    <a:gd name="T21" fmla="*/ 128 h 133"/>
                    <a:gd name="T22" fmla="*/ 56 w 135"/>
                    <a:gd name="T23" fmla="*/ 106 h 133"/>
                    <a:gd name="T24" fmla="*/ 106 w 135"/>
                    <a:gd name="T25" fmla="*/ 56 h 133"/>
                    <a:gd name="T26" fmla="*/ 56 w 135"/>
                    <a:gd name="T27" fmla="*/ 7 h 133"/>
                    <a:gd name="T28" fmla="*/ 7 w 135"/>
                    <a:gd name="T29" fmla="*/ 56 h 133"/>
                    <a:gd name="T30" fmla="*/ 56 w 135"/>
                    <a:gd name="T31" fmla="*/ 10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5" h="133">
                      <a:moveTo>
                        <a:pt x="128" y="128"/>
                      </a:moveTo>
                      <a:cubicBezTo>
                        <a:pt x="125" y="131"/>
                        <a:pt x="120" y="133"/>
                        <a:pt x="116" y="133"/>
                      </a:cubicBezTo>
                      <a:cubicBezTo>
                        <a:pt x="111" y="133"/>
                        <a:pt x="107" y="131"/>
                        <a:pt x="103" y="128"/>
                      </a:cubicBezTo>
                      <a:cubicBezTo>
                        <a:pt x="82" y="107"/>
                        <a:pt x="82" y="107"/>
                        <a:pt x="82" y="107"/>
                      </a:cubicBezTo>
                      <a:cubicBezTo>
                        <a:pt x="75" y="111"/>
                        <a:pt x="66" y="113"/>
                        <a:pt x="56" y="113"/>
                      </a:cubicBezTo>
                      <a:cubicBezTo>
                        <a:pt x="25" y="113"/>
                        <a:pt x="0" y="88"/>
                        <a:pt x="0" y="56"/>
                      </a:cubicBezTo>
                      <a:cubicBezTo>
                        <a:pt x="0" y="25"/>
                        <a:pt x="25" y="0"/>
                        <a:pt x="56" y="0"/>
                      </a:cubicBezTo>
                      <a:cubicBezTo>
                        <a:pt x="88" y="0"/>
                        <a:pt x="113" y="25"/>
                        <a:pt x="113" y="56"/>
                      </a:cubicBezTo>
                      <a:cubicBezTo>
                        <a:pt x="113" y="66"/>
                        <a:pt x="111" y="75"/>
                        <a:pt x="107" y="82"/>
                      </a:cubicBezTo>
                      <a:cubicBezTo>
                        <a:pt x="128" y="103"/>
                        <a:pt x="128" y="103"/>
                        <a:pt x="128" y="103"/>
                      </a:cubicBezTo>
                      <a:cubicBezTo>
                        <a:pt x="135" y="110"/>
                        <a:pt x="135" y="121"/>
                        <a:pt x="128" y="128"/>
                      </a:cubicBezTo>
                      <a:close/>
                      <a:moveTo>
                        <a:pt x="56" y="106"/>
                      </a:moveTo>
                      <a:cubicBezTo>
                        <a:pt x="84" y="106"/>
                        <a:pt x="106" y="84"/>
                        <a:pt x="106" y="56"/>
                      </a:cubicBezTo>
                      <a:cubicBezTo>
                        <a:pt x="106" y="29"/>
                        <a:pt x="84" y="7"/>
                        <a:pt x="56" y="7"/>
                      </a:cubicBezTo>
                      <a:cubicBezTo>
                        <a:pt x="29" y="7"/>
                        <a:pt x="7" y="29"/>
                        <a:pt x="7" y="56"/>
                      </a:cubicBezTo>
                      <a:cubicBezTo>
                        <a:pt x="7" y="84"/>
                        <a:pt x="29" y="106"/>
                        <a:pt x="56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843" y="2712"/>
              <a:ext cx="5625" cy="177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人工智能，辅助诊断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标注图片，关联患者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126095" y="386080"/>
            <a:ext cx="3668395" cy="2336800"/>
            <a:chOff x="9944" y="2817"/>
            <a:chExt cx="5094" cy="496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9944" y="2853"/>
              <a:ext cx="5079" cy="49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3731" y="2817"/>
              <a:ext cx="1307" cy="1714"/>
              <a:chOff x="13731" y="2825"/>
              <a:chExt cx="1307" cy="1714"/>
            </a:xfrm>
          </p:grpSpPr>
          <p:sp>
            <p:nvSpPr>
              <p:cNvPr id="21" name="Freeform 25"/>
              <p:cNvSpPr/>
              <p:nvPr/>
            </p:nvSpPr>
            <p:spPr bwMode="auto">
              <a:xfrm flipH="1">
                <a:off x="13731" y="2825"/>
                <a:ext cx="1305" cy="1714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990" y="2984"/>
                <a:ext cx="1048" cy="1096"/>
                <a:chOff x="7640638" y="3014663"/>
                <a:chExt cx="434976" cy="434976"/>
              </a:xfrm>
              <a:solidFill>
                <a:srgbClr val="7030A0"/>
              </a:solidFill>
            </p:grpSpPr>
            <p:sp>
              <p:nvSpPr>
                <p:cNvPr id="37" name="Freeform 36"/>
                <p:cNvSpPr/>
                <p:nvPr/>
              </p:nvSpPr>
              <p:spPr bwMode="auto">
                <a:xfrm>
                  <a:off x="7651751" y="3014663"/>
                  <a:ext cx="198438" cy="190500"/>
                </a:xfrm>
                <a:custGeom>
                  <a:avLst/>
                  <a:gdLst>
                    <a:gd name="T0" fmla="*/ 42 w 53"/>
                    <a:gd name="T1" fmla="*/ 0 h 51"/>
                    <a:gd name="T2" fmla="*/ 41 w 53"/>
                    <a:gd name="T3" fmla="*/ 0 h 51"/>
                    <a:gd name="T4" fmla="*/ 38 w 53"/>
                    <a:gd name="T5" fmla="*/ 2 h 51"/>
                    <a:gd name="T6" fmla="*/ 38 w 53"/>
                    <a:gd name="T7" fmla="*/ 6 h 51"/>
                    <a:gd name="T8" fmla="*/ 13 w 53"/>
                    <a:gd name="T9" fmla="*/ 22 h 51"/>
                    <a:gd name="T10" fmla="*/ 0 w 53"/>
                    <a:gd name="T11" fmla="*/ 50 h 51"/>
                    <a:gd name="T12" fmla="*/ 0 w 53"/>
                    <a:gd name="T13" fmla="*/ 51 h 51"/>
                    <a:gd name="T14" fmla="*/ 1 w 53"/>
                    <a:gd name="T15" fmla="*/ 51 h 51"/>
                    <a:gd name="T16" fmla="*/ 8 w 53"/>
                    <a:gd name="T17" fmla="*/ 51 h 51"/>
                    <a:gd name="T18" fmla="*/ 9 w 53"/>
                    <a:gd name="T19" fmla="*/ 50 h 51"/>
                    <a:gd name="T20" fmla="*/ 38 w 53"/>
                    <a:gd name="T21" fmla="*/ 15 h 51"/>
                    <a:gd name="T22" fmla="*/ 38 w 53"/>
                    <a:gd name="T23" fmla="*/ 18 h 51"/>
                    <a:gd name="T24" fmla="*/ 41 w 53"/>
                    <a:gd name="T25" fmla="*/ 21 h 51"/>
                    <a:gd name="T26" fmla="*/ 42 w 53"/>
                    <a:gd name="T27" fmla="*/ 20 h 51"/>
                    <a:gd name="T28" fmla="*/ 52 w 53"/>
                    <a:gd name="T29" fmla="*/ 12 h 51"/>
                    <a:gd name="T30" fmla="*/ 53 w 53"/>
                    <a:gd name="T31" fmla="*/ 10 h 51"/>
                    <a:gd name="T32" fmla="*/ 52 w 53"/>
                    <a:gd name="T33" fmla="*/ 8 h 51"/>
                    <a:gd name="T34" fmla="*/ 42 w 53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3" h="51">
                      <a:moveTo>
                        <a:pt x="42" y="0"/>
                      </a:moveTo>
                      <a:cubicBezTo>
                        <a:pt x="42" y="0"/>
                        <a:pt x="41" y="0"/>
                        <a:pt x="41" y="0"/>
                      </a:cubicBezTo>
                      <a:cubicBezTo>
                        <a:pt x="39" y="0"/>
                        <a:pt x="38" y="1"/>
                        <a:pt x="38" y="2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28" y="9"/>
                        <a:pt x="20" y="14"/>
                        <a:pt x="13" y="22"/>
                      </a:cubicBezTo>
                      <a:cubicBezTo>
                        <a:pt x="6" y="30"/>
                        <a:pt x="1" y="40"/>
                        <a:pt x="0" y="50"/>
                      </a:cubicBezTo>
                      <a:cubicBezTo>
                        <a:pt x="0" y="50"/>
                        <a:pt x="0" y="51"/>
                        <a:pt x="0" y="51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11" y="34"/>
                        <a:pt x="23" y="20"/>
                        <a:pt x="38" y="15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8" y="19"/>
                        <a:pt x="39" y="21"/>
                        <a:pt x="41" y="21"/>
                      </a:cubicBezTo>
                      <a:cubicBezTo>
                        <a:pt x="41" y="21"/>
                        <a:pt x="42" y="20"/>
                        <a:pt x="42" y="20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2" y="12"/>
                        <a:pt x="53" y="11"/>
                        <a:pt x="53" y="10"/>
                      </a:cubicBezTo>
                      <a:cubicBezTo>
                        <a:pt x="53" y="9"/>
                        <a:pt x="52" y="9"/>
                        <a:pt x="52" y="8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>
                  <a:off x="7640638" y="3235326"/>
                  <a:ext cx="190500" cy="198438"/>
                </a:xfrm>
                <a:custGeom>
                  <a:avLst/>
                  <a:gdLst>
                    <a:gd name="T0" fmla="*/ 50 w 51"/>
                    <a:gd name="T1" fmla="*/ 44 h 53"/>
                    <a:gd name="T2" fmla="*/ 15 w 51"/>
                    <a:gd name="T3" fmla="*/ 14 h 53"/>
                    <a:gd name="T4" fmla="*/ 18 w 51"/>
                    <a:gd name="T5" fmla="*/ 14 h 53"/>
                    <a:gd name="T6" fmla="*/ 20 w 51"/>
                    <a:gd name="T7" fmla="*/ 13 h 53"/>
                    <a:gd name="T8" fmla="*/ 20 w 51"/>
                    <a:gd name="T9" fmla="*/ 10 h 53"/>
                    <a:gd name="T10" fmla="*/ 12 w 51"/>
                    <a:gd name="T11" fmla="*/ 1 h 53"/>
                    <a:gd name="T12" fmla="*/ 10 w 51"/>
                    <a:gd name="T13" fmla="*/ 0 h 53"/>
                    <a:gd name="T14" fmla="*/ 8 w 51"/>
                    <a:gd name="T15" fmla="*/ 1 h 53"/>
                    <a:gd name="T16" fmla="*/ 0 w 51"/>
                    <a:gd name="T17" fmla="*/ 10 h 53"/>
                    <a:gd name="T18" fmla="*/ 0 w 51"/>
                    <a:gd name="T19" fmla="*/ 13 h 53"/>
                    <a:gd name="T20" fmla="*/ 2 w 51"/>
                    <a:gd name="T21" fmla="*/ 14 h 53"/>
                    <a:gd name="T22" fmla="*/ 6 w 51"/>
                    <a:gd name="T23" fmla="*/ 14 h 53"/>
                    <a:gd name="T24" fmla="*/ 22 w 51"/>
                    <a:gd name="T25" fmla="*/ 40 h 53"/>
                    <a:gd name="T26" fmla="*/ 50 w 51"/>
                    <a:gd name="T27" fmla="*/ 53 h 53"/>
                    <a:gd name="T28" fmla="*/ 50 w 51"/>
                    <a:gd name="T29" fmla="*/ 53 h 53"/>
                    <a:gd name="T30" fmla="*/ 51 w 51"/>
                    <a:gd name="T31" fmla="*/ 52 h 53"/>
                    <a:gd name="T32" fmla="*/ 51 w 51"/>
                    <a:gd name="T33" fmla="*/ 52 h 53"/>
                    <a:gd name="T34" fmla="*/ 51 w 51"/>
                    <a:gd name="T35" fmla="*/ 45 h 53"/>
                    <a:gd name="T36" fmla="*/ 50 w 51"/>
                    <a:gd name="T37" fmla="*/ 4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1" h="53">
                      <a:moveTo>
                        <a:pt x="50" y="44"/>
                      </a:moveTo>
                      <a:cubicBezTo>
                        <a:pt x="34" y="42"/>
                        <a:pt x="20" y="30"/>
                        <a:pt x="15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20" y="14"/>
                        <a:pt x="20" y="13"/>
                      </a:cubicBezTo>
                      <a:cubicBezTo>
                        <a:pt x="21" y="12"/>
                        <a:pt x="21" y="11"/>
                        <a:pt x="20" y="10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0"/>
                        <a:pt x="9" y="0"/>
                        <a:pt x="8" y="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0" y="12"/>
                        <a:pt x="0" y="13"/>
                      </a:cubicBezTo>
                      <a:cubicBezTo>
                        <a:pt x="0" y="14"/>
                        <a:pt x="1" y="14"/>
                        <a:pt x="2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9" y="24"/>
                        <a:pt x="14" y="33"/>
                        <a:pt x="22" y="40"/>
                      </a:cubicBezTo>
                      <a:cubicBezTo>
                        <a:pt x="30" y="47"/>
                        <a:pt x="40" y="51"/>
                        <a:pt x="50" y="53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1" y="53"/>
                        <a:pt x="51" y="53"/>
                        <a:pt x="51" y="52"/>
                      </a:cubicBezTo>
                      <a:cubicBezTo>
                        <a:pt x="51" y="52"/>
                        <a:pt x="51" y="52"/>
                        <a:pt x="51" y="52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51" y="44"/>
                        <a:pt x="51" y="44"/>
                        <a:pt x="5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auto">
                <a:xfrm>
                  <a:off x="7861301" y="3251201"/>
                  <a:ext cx="203200" cy="198438"/>
                </a:xfrm>
                <a:custGeom>
                  <a:avLst/>
                  <a:gdLst>
                    <a:gd name="T0" fmla="*/ 53 w 54"/>
                    <a:gd name="T1" fmla="*/ 0 h 53"/>
                    <a:gd name="T2" fmla="*/ 46 w 54"/>
                    <a:gd name="T3" fmla="*/ 0 h 53"/>
                    <a:gd name="T4" fmla="*/ 45 w 54"/>
                    <a:gd name="T5" fmla="*/ 0 h 53"/>
                    <a:gd name="T6" fmla="*/ 15 w 54"/>
                    <a:gd name="T7" fmla="*/ 37 h 53"/>
                    <a:gd name="T8" fmla="*/ 15 w 54"/>
                    <a:gd name="T9" fmla="*/ 34 h 53"/>
                    <a:gd name="T10" fmla="*/ 12 w 54"/>
                    <a:gd name="T11" fmla="*/ 31 h 53"/>
                    <a:gd name="T12" fmla="*/ 11 w 54"/>
                    <a:gd name="T13" fmla="*/ 32 h 53"/>
                    <a:gd name="T14" fmla="*/ 1 w 54"/>
                    <a:gd name="T15" fmla="*/ 40 h 53"/>
                    <a:gd name="T16" fmla="*/ 0 w 54"/>
                    <a:gd name="T17" fmla="*/ 42 h 53"/>
                    <a:gd name="T18" fmla="*/ 1 w 54"/>
                    <a:gd name="T19" fmla="*/ 44 h 53"/>
                    <a:gd name="T20" fmla="*/ 11 w 54"/>
                    <a:gd name="T21" fmla="*/ 52 h 53"/>
                    <a:gd name="T22" fmla="*/ 12 w 54"/>
                    <a:gd name="T23" fmla="*/ 53 h 53"/>
                    <a:gd name="T24" fmla="*/ 15 w 54"/>
                    <a:gd name="T25" fmla="*/ 50 h 53"/>
                    <a:gd name="T26" fmla="*/ 15 w 54"/>
                    <a:gd name="T27" fmla="*/ 46 h 53"/>
                    <a:gd name="T28" fmla="*/ 41 w 54"/>
                    <a:gd name="T29" fmla="*/ 30 h 53"/>
                    <a:gd name="T30" fmla="*/ 54 w 54"/>
                    <a:gd name="T31" fmla="*/ 1 h 53"/>
                    <a:gd name="T32" fmla="*/ 54 w 54"/>
                    <a:gd name="T33" fmla="*/ 0 h 53"/>
                    <a:gd name="T34" fmla="*/ 53 w 54"/>
                    <a:gd name="T35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4" h="53">
                      <a:moveTo>
                        <a:pt x="53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5" y="0"/>
                        <a:pt x="45" y="0"/>
                      </a:cubicBezTo>
                      <a:cubicBezTo>
                        <a:pt x="43" y="17"/>
                        <a:pt x="31" y="32"/>
                        <a:pt x="15" y="37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5" y="32"/>
                        <a:pt x="14" y="31"/>
                        <a:pt x="12" y="31"/>
                      </a:cubicBezTo>
                      <a:cubicBezTo>
                        <a:pt x="12" y="31"/>
                        <a:pt x="11" y="31"/>
                        <a:pt x="11" y="32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0"/>
                        <a:pt x="0" y="41"/>
                        <a:pt x="0" y="42"/>
                      </a:cubicBezTo>
                      <a:cubicBezTo>
                        <a:pt x="0" y="43"/>
                        <a:pt x="0" y="43"/>
                        <a:pt x="1" y="44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3"/>
                        <a:pt x="12" y="53"/>
                      </a:cubicBezTo>
                      <a:cubicBezTo>
                        <a:pt x="14" y="53"/>
                        <a:pt x="15" y="51"/>
                        <a:pt x="15" y="50"/>
                      </a:cubicBezTo>
                      <a:cubicBezTo>
                        <a:pt x="15" y="46"/>
                        <a:pt x="15" y="46"/>
                        <a:pt x="15" y="46"/>
                      </a:cubicBezTo>
                      <a:cubicBezTo>
                        <a:pt x="25" y="43"/>
                        <a:pt x="34" y="38"/>
                        <a:pt x="41" y="30"/>
                      </a:cubicBezTo>
                      <a:cubicBezTo>
                        <a:pt x="48" y="21"/>
                        <a:pt x="53" y="11"/>
                        <a:pt x="54" y="1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7880351" y="3022601"/>
                  <a:ext cx="195263" cy="198438"/>
                </a:xfrm>
                <a:custGeom>
                  <a:avLst/>
                  <a:gdLst>
                    <a:gd name="T0" fmla="*/ 51 w 52"/>
                    <a:gd name="T1" fmla="*/ 40 h 53"/>
                    <a:gd name="T2" fmla="*/ 49 w 52"/>
                    <a:gd name="T3" fmla="*/ 39 h 53"/>
                    <a:gd name="T4" fmla="*/ 45 w 52"/>
                    <a:gd name="T5" fmla="*/ 39 h 53"/>
                    <a:gd name="T6" fmla="*/ 29 w 52"/>
                    <a:gd name="T7" fmla="*/ 13 h 53"/>
                    <a:gd name="T8" fmla="*/ 1 w 52"/>
                    <a:gd name="T9" fmla="*/ 0 h 53"/>
                    <a:gd name="T10" fmla="*/ 1 w 52"/>
                    <a:gd name="T11" fmla="*/ 0 h 53"/>
                    <a:gd name="T12" fmla="*/ 1 w 52"/>
                    <a:gd name="T13" fmla="*/ 1 h 53"/>
                    <a:gd name="T14" fmla="*/ 0 w 52"/>
                    <a:gd name="T15" fmla="*/ 1 h 53"/>
                    <a:gd name="T16" fmla="*/ 0 w 52"/>
                    <a:gd name="T17" fmla="*/ 8 h 53"/>
                    <a:gd name="T18" fmla="*/ 1 w 52"/>
                    <a:gd name="T19" fmla="*/ 9 h 53"/>
                    <a:gd name="T20" fmla="*/ 37 w 52"/>
                    <a:gd name="T21" fmla="*/ 39 h 53"/>
                    <a:gd name="T22" fmla="*/ 33 w 52"/>
                    <a:gd name="T23" fmla="*/ 39 h 53"/>
                    <a:gd name="T24" fmla="*/ 31 w 52"/>
                    <a:gd name="T25" fmla="*/ 40 h 53"/>
                    <a:gd name="T26" fmla="*/ 31 w 52"/>
                    <a:gd name="T27" fmla="*/ 43 h 53"/>
                    <a:gd name="T28" fmla="*/ 39 w 52"/>
                    <a:gd name="T29" fmla="*/ 52 h 53"/>
                    <a:gd name="T30" fmla="*/ 41 w 52"/>
                    <a:gd name="T31" fmla="*/ 53 h 53"/>
                    <a:gd name="T32" fmla="*/ 43 w 52"/>
                    <a:gd name="T33" fmla="*/ 52 h 53"/>
                    <a:gd name="T34" fmla="*/ 51 w 52"/>
                    <a:gd name="T35" fmla="*/ 43 h 53"/>
                    <a:gd name="T36" fmla="*/ 51 w 52"/>
                    <a:gd name="T37" fmla="*/ 4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" h="53">
                      <a:moveTo>
                        <a:pt x="51" y="40"/>
                      </a:moveTo>
                      <a:cubicBezTo>
                        <a:pt x="51" y="39"/>
                        <a:pt x="50" y="39"/>
                        <a:pt x="49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2" y="29"/>
                        <a:pt x="37" y="20"/>
                        <a:pt x="29" y="13"/>
                      </a:cubicBezTo>
                      <a:cubicBezTo>
                        <a:pt x="21" y="6"/>
                        <a:pt x="12" y="2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8" y="11"/>
                        <a:pt x="31" y="23"/>
                        <a:pt x="37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2" y="39"/>
                        <a:pt x="31" y="39"/>
                        <a:pt x="31" y="40"/>
                      </a:cubicBezTo>
                      <a:cubicBezTo>
                        <a:pt x="31" y="41"/>
                        <a:pt x="31" y="42"/>
                        <a:pt x="31" y="43"/>
                      </a:cubicBezTo>
                      <a:cubicBezTo>
                        <a:pt x="39" y="52"/>
                        <a:pt x="39" y="52"/>
                        <a:pt x="39" y="52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53"/>
                        <a:pt x="43" y="53"/>
                        <a:pt x="43" y="52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2" y="42"/>
                        <a:pt x="52" y="41"/>
                        <a:pt x="51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1" name="Freeform 40"/>
                <p:cNvSpPr>
                  <a:spLocks noEditPoints="1"/>
                </p:cNvSpPr>
                <p:nvPr/>
              </p:nvSpPr>
              <p:spPr bwMode="auto">
                <a:xfrm>
                  <a:off x="7723188" y="3092451"/>
                  <a:ext cx="269875" cy="269875"/>
                </a:xfrm>
                <a:custGeom>
                  <a:avLst/>
                  <a:gdLst>
                    <a:gd name="T0" fmla="*/ 36 w 72"/>
                    <a:gd name="T1" fmla="*/ 72 h 72"/>
                    <a:gd name="T2" fmla="*/ 61 w 72"/>
                    <a:gd name="T3" fmla="*/ 21 h 72"/>
                    <a:gd name="T4" fmla="*/ 66 w 72"/>
                    <a:gd name="T5" fmla="*/ 34 h 72"/>
                    <a:gd name="T6" fmla="*/ 52 w 72"/>
                    <a:gd name="T7" fmla="*/ 34 h 72"/>
                    <a:gd name="T8" fmla="*/ 51 w 72"/>
                    <a:gd name="T9" fmla="*/ 23 h 72"/>
                    <a:gd name="T10" fmla="*/ 61 w 72"/>
                    <a:gd name="T11" fmla="*/ 21 h 72"/>
                    <a:gd name="T12" fmla="*/ 57 w 72"/>
                    <a:gd name="T13" fmla="*/ 15 h 72"/>
                    <a:gd name="T14" fmla="*/ 57 w 72"/>
                    <a:gd name="T15" fmla="*/ 17 h 72"/>
                    <a:gd name="T16" fmla="*/ 50 w 72"/>
                    <a:gd name="T17" fmla="*/ 18 h 72"/>
                    <a:gd name="T18" fmla="*/ 50 w 72"/>
                    <a:gd name="T19" fmla="*/ 10 h 72"/>
                    <a:gd name="T20" fmla="*/ 24 w 72"/>
                    <a:gd name="T21" fmla="*/ 34 h 72"/>
                    <a:gd name="T22" fmla="*/ 25 w 72"/>
                    <a:gd name="T23" fmla="*/ 23 h 72"/>
                    <a:gd name="T24" fmla="*/ 46 w 72"/>
                    <a:gd name="T25" fmla="*/ 23 h 72"/>
                    <a:gd name="T26" fmla="*/ 48 w 72"/>
                    <a:gd name="T27" fmla="*/ 33 h 72"/>
                    <a:gd name="T28" fmla="*/ 48 w 72"/>
                    <a:gd name="T29" fmla="*/ 38 h 72"/>
                    <a:gd name="T30" fmla="*/ 47 w 72"/>
                    <a:gd name="T31" fmla="*/ 48 h 72"/>
                    <a:gd name="T32" fmla="*/ 26 w 72"/>
                    <a:gd name="T33" fmla="*/ 48 h 72"/>
                    <a:gd name="T34" fmla="*/ 24 w 72"/>
                    <a:gd name="T35" fmla="*/ 39 h 72"/>
                    <a:gd name="T36" fmla="*/ 47 w 72"/>
                    <a:gd name="T37" fmla="*/ 38 h 72"/>
                    <a:gd name="T38" fmla="*/ 28 w 72"/>
                    <a:gd name="T39" fmla="*/ 13 h 72"/>
                    <a:gd name="T40" fmla="*/ 32 w 72"/>
                    <a:gd name="T41" fmla="*/ 7 h 72"/>
                    <a:gd name="T42" fmla="*/ 41 w 72"/>
                    <a:gd name="T43" fmla="*/ 7 h 72"/>
                    <a:gd name="T44" fmla="*/ 46 w 72"/>
                    <a:gd name="T45" fmla="*/ 18 h 72"/>
                    <a:gd name="T46" fmla="*/ 36 w 72"/>
                    <a:gd name="T47" fmla="*/ 20 h 72"/>
                    <a:gd name="T48" fmla="*/ 27 w 72"/>
                    <a:gd name="T49" fmla="*/ 18 h 72"/>
                    <a:gd name="T50" fmla="*/ 23 w 72"/>
                    <a:gd name="T51" fmla="*/ 10 h 72"/>
                    <a:gd name="T52" fmla="*/ 22 w 72"/>
                    <a:gd name="T53" fmla="*/ 18 h 72"/>
                    <a:gd name="T54" fmla="*/ 16 w 72"/>
                    <a:gd name="T55" fmla="*/ 17 h 72"/>
                    <a:gd name="T56" fmla="*/ 7 w 72"/>
                    <a:gd name="T57" fmla="*/ 33 h 72"/>
                    <a:gd name="T58" fmla="*/ 12 w 72"/>
                    <a:gd name="T59" fmla="*/ 21 h 72"/>
                    <a:gd name="T60" fmla="*/ 21 w 72"/>
                    <a:gd name="T61" fmla="*/ 24 h 72"/>
                    <a:gd name="T62" fmla="*/ 19 w 72"/>
                    <a:gd name="T63" fmla="*/ 34 h 72"/>
                    <a:gd name="T64" fmla="*/ 7 w 72"/>
                    <a:gd name="T65" fmla="*/ 33 h 72"/>
                    <a:gd name="T66" fmla="*/ 7 w 72"/>
                    <a:gd name="T67" fmla="*/ 39 h 72"/>
                    <a:gd name="T68" fmla="*/ 19 w 72"/>
                    <a:gd name="T69" fmla="*/ 38 h 72"/>
                    <a:gd name="T70" fmla="*/ 21 w 72"/>
                    <a:gd name="T71" fmla="*/ 48 h 72"/>
                    <a:gd name="T72" fmla="*/ 12 w 72"/>
                    <a:gd name="T73" fmla="*/ 51 h 72"/>
                    <a:gd name="T74" fmla="*/ 15 w 72"/>
                    <a:gd name="T75" fmla="*/ 57 h 72"/>
                    <a:gd name="T76" fmla="*/ 14 w 72"/>
                    <a:gd name="T77" fmla="*/ 55 h 72"/>
                    <a:gd name="T78" fmla="*/ 22 w 72"/>
                    <a:gd name="T79" fmla="*/ 53 h 72"/>
                    <a:gd name="T80" fmla="*/ 26 w 72"/>
                    <a:gd name="T81" fmla="*/ 63 h 72"/>
                    <a:gd name="T82" fmla="*/ 44 w 72"/>
                    <a:gd name="T83" fmla="*/ 59 h 72"/>
                    <a:gd name="T84" fmla="*/ 40 w 72"/>
                    <a:gd name="T85" fmla="*/ 65 h 72"/>
                    <a:gd name="T86" fmla="*/ 32 w 72"/>
                    <a:gd name="T87" fmla="*/ 65 h 72"/>
                    <a:gd name="T88" fmla="*/ 27 w 72"/>
                    <a:gd name="T89" fmla="*/ 54 h 72"/>
                    <a:gd name="T90" fmla="*/ 36 w 72"/>
                    <a:gd name="T91" fmla="*/ 52 h 72"/>
                    <a:gd name="T92" fmla="*/ 46 w 72"/>
                    <a:gd name="T93" fmla="*/ 54 h 72"/>
                    <a:gd name="T94" fmla="*/ 50 w 72"/>
                    <a:gd name="T95" fmla="*/ 62 h 72"/>
                    <a:gd name="T96" fmla="*/ 50 w 72"/>
                    <a:gd name="T97" fmla="*/ 54 h 72"/>
                    <a:gd name="T98" fmla="*/ 57 w 72"/>
                    <a:gd name="T99" fmla="*/ 54 h 72"/>
                    <a:gd name="T100" fmla="*/ 65 w 72"/>
                    <a:gd name="T101" fmla="*/ 39 h 72"/>
                    <a:gd name="T102" fmla="*/ 60 w 72"/>
                    <a:gd name="T103" fmla="*/ 51 h 72"/>
                    <a:gd name="T104" fmla="*/ 52 w 72"/>
                    <a:gd name="T105" fmla="*/ 48 h 72"/>
                    <a:gd name="T106" fmla="*/ 53 w 72"/>
                    <a:gd name="T107" fmla="*/ 38 h 72"/>
                    <a:gd name="T108" fmla="*/ 65 w 72"/>
                    <a:gd name="T109" fmla="*/ 3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72">
                      <a:moveTo>
                        <a:pt x="36" y="0"/>
                      </a:moveTo>
                      <a:cubicBezTo>
                        <a:pt x="17" y="0"/>
                        <a:pt x="0" y="16"/>
                        <a:pt x="0" y="36"/>
                      </a:cubicBezTo>
                      <a:cubicBezTo>
                        <a:pt x="0" y="56"/>
                        <a:pt x="17" y="72"/>
                        <a:pt x="36" y="72"/>
                      </a:cubicBezTo>
                      <a:cubicBezTo>
                        <a:pt x="56" y="72"/>
                        <a:pt x="72" y="56"/>
                        <a:pt x="72" y="36"/>
                      </a:cubicBezTo>
                      <a:cubicBezTo>
                        <a:pt x="72" y="16"/>
                        <a:pt x="56" y="0"/>
                        <a:pt x="36" y="0"/>
                      </a:cubicBezTo>
                      <a:close/>
                      <a:moveTo>
                        <a:pt x="61" y="21"/>
                      </a:move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5"/>
                        <a:pt x="65" y="28"/>
                        <a:pt x="65" y="33"/>
                      </a:cubicBezTo>
                      <a:cubicBezTo>
                        <a:pt x="66" y="34"/>
                        <a:pt x="66" y="34"/>
                        <a:pt x="66" y="34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2" y="30"/>
                        <a:pt x="52" y="27"/>
                        <a:pt x="52" y="24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5" y="22"/>
                        <a:pt x="58" y="22"/>
                        <a:pt x="60" y="21"/>
                      </a:cubicBezTo>
                      <a:lnTo>
                        <a:pt x="61" y="21"/>
                      </a:lnTo>
                      <a:close/>
                      <a:moveTo>
                        <a:pt x="50" y="10"/>
                      </a:moveTo>
                      <a:cubicBezTo>
                        <a:pt x="52" y="11"/>
                        <a:pt x="55" y="13"/>
                        <a:pt x="57" y="15"/>
                      </a:cubicBezTo>
                      <a:cubicBezTo>
                        <a:pt x="57" y="15"/>
                        <a:pt x="57" y="15"/>
                        <a:pt x="57" y="15"/>
                      </a:cubicBezTo>
                      <a:cubicBezTo>
                        <a:pt x="57" y="15"/>
                        <a:pt x="57" y="15"/>
                        <a:pt x="57" y="16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7" y="17"/>
                        <a:pt x="57" y="17"/>
                        <a:pt x="57" y="17"/>
                      </a:cubicBezTo>
                      <a:cubicBezTo>
                        <a:pt x="55" y="18"/>
                        <a:pt x="53" y="18"/>
                        <a:pt x="52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50" y="15"/>
                        <a:pt x="49" y="13"/>
                        <a:pt x="48" y="11"/>
                      </a:cubicBezTo>
                      <a:cubicBezTo>
                        <a:pt x="47" y="8"/>
                        <a:pt x="47" y="8"/>
                        <a:pt x="47" y="8"/>
                      </a:cubicBezTo>
                      <a:lnTo>
                        <a:pt x="50" y="10"/>
                      </a:lnTo>
                      <a:close/>
                      <a:moveTo>
                        <a:pt x="47" y="34"/>
                      </a:move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4" y="30"/>
                        <a:pt x="25" y="27"/>
                        <a:pt x="25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30" y="24"/>
                        <a:pt x="33" y="24"/>
                        <a:pt x="36" y="24"/>
                      </a:cubicBezTo>
                      <a:cubicBezTo>
                        <a:pt x="40" y="24"/>
                        <a:pt x="43" y="24"/>
                        <a:pt x="46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8" y="27"/>
                        <a:pt x="48" y="30"/>
                        <a:pt x="48" y="33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lnTo>
                        <a:pt x="47" y="34"/>
                      </a:lnTo>
                      <a:close/>
                      <a:moveTo>
                        <a:pt x="48" y="38"/>
                      </a:move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8" y="42"/>
                        <a:pt x="48" y="45"/>
                        <a:pt x="47" y="47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43" y="48"/>
                        <a:pt x="40" y="48"/>
                        <a:pt x="36" y="48"/>
                      </a:cubicBezTo>
                      <a:cubicBezTo>
                        <a:pt x="33" y="48"/>
                        <a:pt x="30" y="48"/>
                        <a:pt x="26" y="48"/>
                      </a:cubicBez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5"/>
                        <a:pt x="24" y="42"/>
                        <a:pt x="24" y="39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lnTo>
                        <a:pt x="48" y="38"/>
                      </a:lnTo>
                      <a:close/>
                      <a:moveTo>
                        <a:pt x="27" y="18"/>
                      </a:moveTo>
                      <a:cubicBezTo>
                        <a:pt x="27" y="16"/>
                        <a:pt x="28" y="14"/>
                        <a:pt x="28" y="13"/>
                      </a:cubicBezTo>
                      <a:cubicBezTo>
                        <a:pt x="29" y="10"/>
                        <a:pt x="30" y="9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4" y="7"/>
                        <a:pt x="35" y="7"/>
                        <a:pt x="36" y="7"/>
                      </a:cubicBezTo>
                      <a:cubicBezTo>
                        <a:pt x="38" y="7"/>
                        <a:pt x="39" y="7"/>
                        <a:pt x="40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2" y="9"/>
                        <a:pt x="43" y="10"/>
                        <a:pt x="44" y="13"/>
                      </a:cubicBezTo>
                      <a:cubicBezTo>
                        <a:pt x="45" y="14"/>
                        <a:pt x="45" y="16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2" y="20"/>
                        <a:pt x="39" y="20"/>
                        <a:pt x="36" y="20"/>
                      </a:cubicBezTo>
                      <a:cubicBezTo>
                        <a:pt x="33" y="20"/>
                        <a:pt x="30" y="20"/>
                        <a:pt x="28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lnTo>
                        <a:pt x="27" y="18"/>
                      </a:lnTo>
                      <a:close/>
                      <a:moveTo>
                        <a:pt x="15" y="16"/>
                      </a:move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8" y="13"/>
                        <a:pt x="20" y="11"/>
                        <a:pt x="23" y="10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3"/>
                        <a:pt x="23" y="15"/>
                        <a:pt x="22" y="18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9" y="18"/>
                        <a:pt x="17" y="18"/>
                        <a:pt x="16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lnTo>
                        <a:pt x="15" y="16"/>
                      </a:lnTo>
                      <a:close/>
                      <a:moveTo>
                        <a:pt x="7" y="33"/>
                      </a:moveTo>
                      <a:cubicBezTo>
                        <a:pt x="8" y="28"/>
                        <a:pt x="9" y="25"/>
                        <a:pt x="11" y="21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4" y="22"/>
                        <a:pt x="17" y="22"/>
                        <a:pt x="20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0" y="27"/>
                        <a:pt x="20" y="30"/>
                        <a:pt x="20" y="33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lnTo>
                        <a:pt x="7" y="33"/>
                      </a:lnTo>
                      <a:close/>
                      <a:moveTo>
                        <a:pt x="11" y="51"/>
                      </a:move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9" y="47"/>
                        <a:pt x="8" y="43"/>
                        <a:pt x="7" y="39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0" y="42"/>
                        <a:pt x="20" y="45"/>
                        <a:pt x="21" y="48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0" y="49"/>
                        <a:pt x="20" y="49"/>
                        <a:pt x="20" y="49"/>
                      </a:cubicBezTo>
                      <a:cubicBezTo>
                        <a:pt x="17" y="50"/>
                        <a:pt x="14" y="50"/>
                        <a:pt x="12" y="51"/>
                      </a:cubicBezTo>
                      <a:lnTo>
                        <a:pt x="11" y="51"/>
                      </a:lnTo>
                      <a:close/>
                      <a:moveTo>
                        <a:pt x="23" y="62"/>
                      </a:moveTo>
                      <a:cubicBezTo>
                        <a:pt x="20" y="61"/>
                        <a:pt x="18" y="59"/>
                        <a:pt x="15" y="57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4" y="55"/>
                        <a:pt x="14" y="55"/>
                        <a:pt x="14" y="55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7" y="54"/>
                        <a:pt x="19" y="53"/>
                        <a:pt x="21" y="53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3" y="56"/>
                        <a:pt x="24" y="59"/>
                        <a:pt x="24" y="61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lnTo>
                        <a:pt x="23" y="62"/>
                      </a:lnTo>
                      <a:close/>
                      <a:moveTo>
                        <a:pt x="46" y="54"/>
                      </a:moveTo>
                      <a:cubicBezTo>
                        <a:pt x="45" y="56"/>
                        <a:pt x="45" y="58"/>
                        <a:pt x="44" y="59"/>
                      </a:cubicBezTo>
                      <a:cubicBezTo>
                        <a:pt x="43" y="61"/>
                        <a:pt x="42" y="63"/>
                        <a:pt x="41" y="65"/>
                      </a:cubicBezTo>
                      <a:cubicBezTo>
                        <a:pt x="41" y="65"/>
                        <a:pt x="41" y="65"/>
                        <a:pt x="41" y="65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9" y="65"/>
                        <a:pt x="38" y="65"/>
                        <a:pt x="36" y="65"/>
                      </a:cubicBezTo>
                      <a:cubicBezTo>
                        <a:pt x="35" y="65"/>
                        <a:pt x="34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0" y="63"/>
                        <a:pt x="29" y="61"/>
                        <a:pt x="28" y="59"/>
                      </a:cubicBezTo>
                      <a:cubicBezTo>
                        <a:pt x="28" y="58"/>
                        <a:pt x="27" y="56"/>
                        <a:pt x="27" y="54"/>
                      </a:cubicBezTo>
                      <a:cubicBezTo>
                        <a:pt x="26" y="53"/>
                        <a:pt x="26" y="53"/>
                        <a:pt x="26" y="53"/>
                      </a:cubicBezTo>
                      <a:cubicBezTo>
                        <a:pt x="28" y="52"/>
                        <a:pt x="28" y="52"/>
                        <a:pt x="28" y="52"/>
                      </a:cubicBezTo>
                      <a:cubicBezTo>
                        <a:pt x="30" y="52"/>
                        <a:pt x="33" y="52"/>
                        <a:pt x="36" y="52"/>
                      </a:cubicBezTo>
                      <a:cubicBezTo>
                        <a:pt x="39" y="52"/>
                        <a:pt x="42" y="52"/>
                        <a:pt x="45" y="52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lnTo>
                        <a:pt x="46" y="54"/>
                      </a:lnTo>
                      <a:close/>
                      <a:moveTo>
                        <a:pt x="57" y="56"/>
                      </a:moveTo>
                      <a:cubicBezTo>
                        <a:pt x="57" y="56"/>
                        <a:pt x="57" y="56"/>
                        <a:pt x="57" y="57"/>
                      </a:cubicBezTo>
                      <a:cubicBezTo>
                        <a:pt x="55" y="59"/>
                        <a:pt x="52" y="61"/>
                        <a:pt x="50" y="62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59"/>
                        <a:pt x="50" y="56"/>
                        <a:pt x="50" y="54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3" y="53"/>
                        <a:pt x="55" y="54"/>
                        <a:pt x="57" y="54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lnTo>
                        <a:pt x="57" y="56"/>
                      </a:lnTo>
                      <a:close/>
                      <a:moveTo>
                        <a:pt x="65" y="39"/>
                      </a:moveTo>
                      <a:cubicBezTo>
                        <a:pt x="65" y="43"/>
                        <a:pt x="64" y="47"/>
                        <a:pt x="62" y="50"/>
                      </a:cubicBezTo>
                      <a:cubicBezTo>
                        <a:pt x="61" y="51"/>
                        <a:pt x="61" y="51"/>
                        <a:pt x="61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58" y="50"/>
                        <a:pt x="55" y="50"/>
                        <a:pt x="52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52" y="45"/>
                        <a:pt x="52" y="42"/>
                        <a:pt x="52" y="39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66" y="38"/>
                        <a:pt x="66" y="38"/>
                        <a:pt x="66" y="38"/>
                      </a:cubicBezTo>
                      <a:lnTo>
                        <a:pt x="65" y="3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10108" y="4372"/>
              <a:ext cx="4752" cy="239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检索图片，回放诊断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微软雅黑" panose="020B0503020204020204" charset="-122"/>
                </a:rPr>
                <a:t>数据采集，算法优化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微软雅黑" panose="020B0503020204020204" charset="-122"/>
              </a:endParaRPr>
            </a:p>
          </p:txBody>
        </p:sp>
        <p:sp>
          <p:nvSpPr>
            <p:cNvPr id="3" name="TextBox 76"/>
            <p:cNvSpPr txBox="1"/>
            <p:nvPr/>
          </p:nvSpPr>
          <p:spPr>
            <a:xfrm>
              <a:off x="11890" y="3020"/>
              <a:ext cx="2225" cy="124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655" y="2645410"/>
            <a:ext cx="23945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产品介绍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0" name="图片 17"/>
          <p:cNvPicPr>
            <a:picLocks noChangeAspect="1"/>
          </p:cNvPicPr>
          <p:nvPr/>
        </p:nvPicPr>
        <p:blipFill>
          <a:blip r:embed="rId1"/>
          <a:srcRect l="16565" t="8482" r="18115" b="10015"/>
          <a:stretch>
            <a:fillRect/>
          </a:stretch>
        </p:blipFill>
        <p:spPr>
          <a:xfrm>
            <a:off x="196215" y="3848100"/>
            <a:ext cx="4181475" cy="2934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90" y="392430"/>
            <a:ext cx="3874135" cy="24587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35" descr="943aa6bece6d581d58f8d59bf5963e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890" y="2723515"/>
            <a:ext cx="4810125" cy="3988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3601085" y="3085465"/>
            <a:ext cx="3808095" cy="2414270"/>
            <a:chOff x="1891" y="6243"/>
            <a:chExt cx="5997" cy="38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" name="组合 1"/>
            <p:cNvGrpSpPr/>
            <p:nvPr/>
          </p:nvGrpSpPr>
          <p:grpSpPr>
            <a:xfrm>
              <a:off x="1891" y="6243"/>
              <a:ext cx="5607" cy="3662"/>
              <a:chOff x="5196" y="2547"/>
              <a:chExt cx="5433" cy="4304"/>
            </a:xfrm>
          </p:grpSpPr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5196" y="2547"/>
                <a:ext cx="5427" cy="4304"/>
              </a:xfrm>
              <a:prstGeom prst="roundRect">
                <a:avLst/>
              </a:prstGeom>
              <a:solidFill>
                <a:srgbClr val="F7443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9" name="Freeform 25"/>
              <p:cNvSpPr/>
              <p:nvPr/>
            </p:nvSpPr>
            <p:spPr bwMode="auto">
              <a:xfrm flipH="1">
                <a:off x="9324" y="2547"/>
                <a:ext cx="1305" cy="1526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rgbClr val="937366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9784" y="2666"/>
                <a:ext cx="789" cy="816"/>
                <a:chOff x="8406757" y="4454911"/>
                <a:chExt cx="461289" cy="456460"/>
              </a:xfrm>
              <a:solidFill>
                <a:srgbClr val="F7443D"/>
              </a:solidFill>
            </p:grpSpPr>
            <p:sp>
              <p:nvSpPr>
                <p:cNvPr id="43" name="Freeform 42"/>
                <p:cNvSpPr/>
                <p:nvPr/>
              </p:nvSpPr>
              <p:spPr bwMode="auto">
                <a:xfrm>
                  <a:off x="8477250" y="4854221"/>
                  <a:ext cx="334962" cy="57150"/>
                </a:xfrm>
                <a:custGeom>
                  <a:avLst/>
                  <a:gdLst>
                    <a:gd name="T0" fmla="*/ 69 w 89"/>
                    <a:gd name="T1" fmla="*/ 0 h 15"/>
                    <a:gd name="T2" fmla="*/ 21 w 89"/>
                    <a:gd name="T3" fmla="*/ 0 h 15"/>
                    <a:gd name="T4" fmla="*/ 0 w 89"/>
                    <a:gd name="T5" fmla="*/ 8 h 15"/>
                    <a:gd name="T6" fmla="*/ 10 w 89"/>
                    <a:gd name="T7" fmla="*/ 15 h 15"/>
                    <a:gd name="T8" fmla="*/ 79 w 89"/>
                    <a:gd name="T9" fmla="*/ 15 h 15"/>
                    <a:gd name="T10" fmla="*/ 89 w 89"/>
                    <a:gd name="T11" fmla="*/ 8 h 15"/>
                    <a:gd name="T12" fmla="*/ 69 w 89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15">
                      <a:moveTo>
                        <a:pt x="69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5" y="0"/>
                        <a:pt x="0" y="3"/>
                        <a:pt x="0" y="8"/>
                      </a:cubicBezTo>
                      <a:cubicBezTo>
                        <a:pt x="0" y="12"/>
                        <a:pt x="5" y="15"/>
                        <a:pt x="10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84" y="15"/>
                        <a:pt x="89" y="12"/>
                        <a:pt x="89" y="8"/>
                      </a:cubicBezTo>
                      <a:cubicBezTo>
                        <a:pt x="89" y="2"/>
                        <a:pt x="74" y="0"/>
                        <a:pt x="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4" name="Freeform 43"/>
                <p:cNvSpPr>
                  <a:spLocks noEditPoints="1"/>
                </p:cNvSpPr>
                <p:nvPr/>
              </p:nvSpPr>
              <p:spPr bwMode="auto">
                <a:xfrm>
                  <a:off x="8406757" y="4454911"/>
                  <a:ext cx="461289" cy="387339"/>
                </a:xfrm>
                <a:custGeom>
                  <a:avLst/>
                  <a:gdLst>
                    <a:gd name="T0" fmla="*/ 110 w 139"/>
                    <a:gd name="T1" fmla="*/ 103 h 103"/>
                    <a:gd name="T2" fmla="*/ 30 w 139"/>
                    <a:gd name="T3" fmla="*/ 103 h 103"/>
                    <a:gd name="T4" fmla="*/ 0 w 139"/>
                    <a:gd name="T5" fmla="*/ 74 h 103"/>
                    <a:gd name="T6" fmla="*/ 0 w 139"/>
                    <a:gd name="T7" fmla="*/ 30 h 103"/>
                    <a:gd name="T8" fmla="*/ 30 w 139"/>
                    <a:gd name="T9" fmla="*/ 0 h 103"/>
                    <a:gd name="T10" fmla="*/ 110 w 139"/>
                    <a:gd name="T11" fmla="*/ 0 h 103"/>
                    <a:gd name="T12" fmla="*/ 139 w 139"/>
                    <a:gd name="T13" fmla="*/ 30 h 103"/>
                    <a:gd name="T14" fmla="*/ 139 w 139"/>
                    <a:gd name="T15" fmla="*/ 74 h 103"/>
                    <a:gd name="T16" fmla="*/ 110 w 139"/>
                    <a:gd name="T17" fmla="*/ 103 h 103"/>
                    <a:gd name="T18" fmla="*/ 27 w 139"/>
                    <a:gd name="T19" fmla="*/ 9 h 103"/>
                    <a:gd name="T20" fmla="*/ 8 w 139"/>
                    <a:gd name="T21" fmla="*/ 29 h 103"/>
                    <a:gd name="T22" fmla="*/ 8 w 139"/>
                    <a:gd name="T23" fmla="*/ 75 h 103"/>
                    <a:gd name="T24" fmla="*/ 27 w 139"/>
                    <a:gd name="T25" fmla="*/ 95 h 103"/>
                    <a:gd name="T26" fmla="*/ 112 w 139"/>
                    <a:gd name="T27" fmla="*/ 95 h 103"/>
                    <a:gd name="T28" fmla="*/ 131 w 139"/>
                    <a:gd name="T29" fmla="*/ 75 h 103"/>
                    <a:gd name="T30" fmla="*/ 131 w 139"/>
                    <a:gd name="T31" fmla="*/ 29 h 103"/>
                    <a:gd name="T32" fmla="*/ 112 w 139"/>
                    <a:gd name="T33" fmla="*/ 9 h 103"/>
                    <a:gd name="T34" fmla="*/ 27 w 139"/>
                    <a:gd name="T35" fmla="*/ 9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" h="103">
                      <a:moveTo>
                        <a:pt x="110" y="103"/>
                      </a:moveTo>
                      <a:cubicBezTo>
                        <a:pt x="30" y="103"/>
                        <a:pt x="30" y="103"/>
                        <a:pt x="30" y="103"/>
                      </a:cubicBezTo>
                      <a:cubicBezTo>
                        <a:pt x="13" y="103"/>
                        <a:pt x="0" y="90"/>
                        <a:pt x="0" y="74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26" y="0"/>
                        <a:pt x="139" y="14"/>
                        <a:pt x="139" y="30"/>
                      </a:cubicBezTo>
                      <a:cubicBezTo>
                        <a:pt x="139" y="74"/>
                        <a:pt x="139" y="74"/>
                        <a:pt x="139" y="74"/>
                      </a:cubicBezTo>
                      <a:cubicBezTo>
                        <a:pt x="139" y="90"/>
                        <a:pt x="126" y="103"/>
                        <a:pt x="110" y="103"/>
                      </a:cubicBezTo>
                      <a:close/>
                      <a:moveTo>
                        <a:pt x="27" y="9"/>
                      </a:moveTo>
                      <a:cubicBezTo>
                        <a:pt x="17" y="9"/>
                        <a:pt x="8" y="18"/>
                        <a:pt x="8" y="29"/>
                      </a:cubicBezTo>
                      <a:cubicBezTo>
                        <a:pt x="8" y="75"/>
                        <a:pt x="8" y="75"/>
                        <a:pt x="8" y="75"/>
                      </a:cubicBezTo>
                      <a:cubicBezTo>
                        <a:pt x="8" y="86"/>
                        <a:pt x="17" y="95"/>
                        <a:pt x="27" y="95"/>
                      </a:cubicBezTo>
                      <a:cubicBezTo>
                        <a:pt x="112" y="95"/>
                        <a:pt x="112" y="95"/>
                        <a:pt x="112" y="95"/>
                      </a:cubicBezTo>
                      <a:cubicBezTo>
                        <a:pt x="122" y="95"/>
                        <a:pt x="131" y="86"/>
                        <a:pt x="131" y="75"/>
                      </a:cubicBezTo>
                      <a:cubicBezTo>
                        <a:pt x="131" y="29"/>
                        <a:pt x="131" y="29"/>
                        <a:pt x="131" y="29"/>
                      </a:cubicBezTo>
                      <a:cubicBezTo>
                        <a:pt x="131" y="18"/>
                        <a:pt x="122" y="9"/>
                        <a:pt x="112" y="9"/>
                      </a:cubicBezTo>
                      <a:lnTo>
                        <a:pt x="27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5" name="Freeform 44"/>
                <p:cNvSpPr>
                  <a:spLocks noEditPoints="1"/>
                </p:cNvSpPr>
                <p:nvPr/>
              </p:nvSpPr>
              <p:spPr bwMode="auto">
                <a:xfrm>
                  <a:off x="8774113" y="4559300"/>
                  <a:ext cx="63500" cy="63500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6" name="Freeform 45"/>
                <p:cNvSpPr>
                  <a:spLocks noEditPoints="1"/>
                </p:cNvSpPr>
                <p:nvPr/>
              </p:nvSpPr>
              <p:spPr bwMode="auto">
                <a:xfrm>
                  <a:off x="8669338" y="4629150"/>
                  <a:ext cx="63500" cy="65087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7" name="Freeform 46"/>
                <p:cNvSpPr>
                  <a:spLocks noEditPoints="1"/>
                </p:cNvSpPr>
                <p:nvPr/>
              </p:nvSpPr>
              <p:spPr bwMode="auto">
                <a:xfrm>
                  <a:off x="8556625" y="4600575"/>
                  <a:ext cx="60325" cy="63500"/>
                </a:xfrm>
                <a:custGeom>
                  <a:avLst/>
                  <a:gdLst>
                    <a:gd name="T0" fmla="*/ 8 w 16"/>
                    <a:gd name="T1" fmla="*/ 17 h 17"/>
                    <a:gd name="T2" fmla="*/ 0 w 16"/>
                    <a:gd name="T3" fmla="*/ 9 h 17"/>
                    <a:gd name="T4" fmla="*/ 8 w 16"/>
                    <a:gd name="T5" fmla="*/ 0 h 17"/>
                    <a:gd name="T6" fmla="*/ 16 w 16"/>
                    <a:gd name="T7" fmla="*/ 9 h 17"/>
                    <a:gd name="T8" fmla="*/ 8 w 16"/>
                    <a:gd name="T9" fmla="*/ 17 h 17"/>
                    <a:gd name="T10" fmla="*/ 8 w 16"/>
                    <a:gd name="T11" fmla="*/ 5 h 17"/>
                    <a:gd name="T12" fmla="*/ 4 w 16"/>
                    <a:gd name="T13" fmla="*/ 9 h 17"/>
                    <a:gd name="T14" fmla="*/ 8 w 16"/>
                    <a:gd name="T15" fmla="*/ 13 h 17"/>
                    <a:gd name="T16" fmla="*/ 12 w 16"/>
                    <a:gd name="T17" fmla="*/ 9 h 17"/>
                    <a:gd name="T18" fmla="*/ 8 w 16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3" y="0"/>
                        <a:pt x="16" y="4"/>
                        <a:pt x="16" y="9"/>
                      </a:cubicBezTo>
                      <a:cubicBezTo>
                        <a:pt x="16" y="13"/>
                        <a:pt x="13" y="17"/>
                        <a:pt x="8" y="17"/>
                      </a:cubicBezTo>
                      <a:close/>
                      <a:moveTo>
                        <a:pt x="8" y="5"/>
                      </a:moveTo>
                      <a:cubicBezTo>
                        <a:pt x="6" y="5"/>
                        <a:pt x="4" y="7"/>
                        <a:pt x="4" y="9"/>
                      </a:cubicBezTo>
                      <a:cubicBezTo>
                        <a:pt x="4" y="11"/>
                        <a:pt x="6" y="13"/>
                        <a:pt x="8" y="13"/>
                      </a:cubicBezTo>
                      <a:cubicBezTo>
                        <a:pt x="10" y="13"/>
                        <a:pt x="12" y="11"/>
                        <a:pt x="12" y="9"/>
                      </a:cubicBezTo>
                      <a:cubicBezTo>
                        <a:pt x="12" y="7"/>
                        <a:pt x="10" y="5"/>
                        <a:pt x="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8451850" y="4675188"/>
                  <a:ext cx="63500" cy="60325"/>
                </a:xfrm>
                <a:custGeom>
                  <a:avLst/>
                  <a:gdLst>
                    <a:gd name="T0" fmla="*/ 8 w 17"/>
                    <a:gd name="T1" fmla="*/ 16 h 16"/>
                    <a:gd name="T2" fmla="*/ 0 w 17"/>
                    <a:gd name="T3" fmla="*/ 8 h 16"/>
                    <a:gd name="T4" fmla="*/ 8 w 17"/>
                    <a:gd name="T5" fmla="*/ 0 h 16"/>
                    <a:gd name="T6" fmla="*/ 17 w 17"/>
                    <a:gd name="T7" fmla="*/ 8 h 16"/>
                    <a:gd name="T8" fmla="*/ 8 w 17"/>
                    <a:gd name="T9" fmla="*/ 16 h 16"/>
                    <a:gd name="T10" fmla="*/ 8 w 17"/>
                    <a:gd name="T11" fmla="*/ 4 h 16"/>
                    <a:gd name="T12" fmla="*/ 4 w 17"/>
                    <a:gd name="T13" fmla="*/ 8 h 16"/>
                    <a:gd name="T14" fmla="*/ 8 w 17"/>
                    <a:gd name="T15" fmla="*/ 12 h 16"/>
                    <a:gd name="T16" fmla="*/ 12 w 17"/>
                    <a:gd name="T17" fmla="*/ 8 h 16"/>
                    <a:gd name="T18" fmla="*/ 8 w 17"/>
                    <a:gd name="T19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3" y="0"/>
                        <a:pt x="17" y="3"/>
                        <a:pt x="17" y="8"/>
                      </a:cubicBezTo>
                      <a:cubicBezTo>
                        <a:pt x="17" y="13"/>
                        <a:pt x="13" y="16"/>
                        <a:pt x="8" y="16"/>
                      </a:cubicBezTo>
                      <a:close/>
                      <a:moveTo>
                        <a:pt x="8" y="4"/>
                      </a:move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10"/>
                        <a:pt x="6" y="12"/>
                        <a:pt x="8" y="12"/>
                      </a:cubicBezTo>
                      <a:cubicBezTo>
                        <a:pt x="11" y="12"/>
                        <a:pt x="12" y="10"/>
                        <a:pt x="12" y="8"/>
                      </a:cubicBezTo>
                      <a:cubicBezTo>
                        <a:pt x="12" y="6"/>
                        <a:pt x="11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9" name="Freeform 48"/>
                <p:cNvSpPr/>
                <p:nvPr/>
              </p:nvSpPr>
              <p:spPr bwMode="auto">
                <a:xfrm>
                  <a:off x="8721725" y="4595813"/>
                  <a:ext cx="71437" cy="57150"/>
                </a:xfrm>
                <a:custGeom>
                  <a:avLst/>
                  <a:gdLst>
                    <a:gd name="T0" fmla="*/ 2 w 19"/>
                    <a:gd name="T1" fmla="*/ 15 h 15"/>
                    <a:gd name="T2" fmla="*/ 19 w 19"/>
                    <a:gd name="T3" fmla="*/ 4 h 15"/>
                    <a:gd name="T4" fmla="*/ 17 w 19"/>
                    <a:gd name="T5" fmla="*/ 0 h 15"/>
                    <a:gd name="T6" fmla="*/ 0 w 19"/>
                    <a:gd name="T7" fmla="*/ 11 h 15"/>
                    <a:gd name="T8" fmla="*/ 2 w 19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2" y="15"/>
                      </a:move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2"/>
                        <a:pt x="2" y="14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0" name="Freeform 49"/>
                <p:cNvSpPr/>
                <p:nvPr/>
              </p:nvSpPr>
              <p:spPr bwMode="auto">
                <a:xfrm>
                  <a:off x="8496300" y="4645025"/>
                  <a:ext cx="71437" cy="55562"/>
                </a:xfrm>
                <a:custGeom>
                  <a:avLst/>
                  <a:gdLst>
                    <a:gd name="T0" fmla="*/ 16 w 19"/>
                    <a:gd name="T1" fmla="*/ 0 h 15"/>
                    <a:gd name="T2" fmla="*/ 0 w 19"/>
                    <a:gd name="T3" fmla="*/ 11 h 15"/>
                    <a:gd name="T4" fmla="*/ 3 w 19"/>
                    <a:gd name="T5" fmla="*/ 15 h 15"/>
                    <a:gd name="T6" fmla="*/ 19 w 19"/>
                    <a:gd name="T7" fmla="*/ 3 h 15"/>
                    <a:gd name="T8" fmla="*/ 16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6" y="0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2"/>
                        <a:pt x="17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1" name="Freeform 50"/>
                <p:cNvSpPr/>
                <p:nvPr/>
              </p:nvSpPr>
              <p:spPr bwMode="auto">
                <a:xfrm>
                  <a:off x="8612188" y="4633913"/>
                  <a:ext cx="60325" cy="30162"/>
                </a:xfrm>
                <a:custGeom>
                  <a:avLst/>
                  <a:gdLst>
                    <a:gd name="T0" fmla="*/ 16 w 16"/>
                    <a:gd name="T1" fmla="*/ 4 h 8"/>
                    <a:gd name="T2" fmla="*/ 1 w 16"/>
                    <a:gd name="T3" fmla="*/ 0 h 8"/>
                    <a:gd name="T4" fmla="*/ 1 w 16"/>
                    <a:gd name="T5" fmla="*/ 0 h 8"/>
                    <a:gd name="T6" fmla="*/ 0 w 16"/>
                    <a:gd name="T7" fmla="*/ 4 h 8"/>
                    <a:gd name="T8" fmla="*/ 15 w 16"/>
                    <a:gd name="T9" fmla="*/ 8 h 8"/>
                    <a:gd name="T10" fmla="*/ 15 w 16"/>
                    <a:gd name="T11" fmla="*/ 8 h 8"/>
                    <a:gd name="T12" fmla="*/ 16 w 16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3"/>
                        <a:pt x="0" y="4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6"/>
                        <a:pt x="16" y="5"/>
                        <a:pt x="1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  <p:sp>
            <p:nvSpPr>
              <p:cNvPr id="60" name="TextBox 76"/>
              <p:cNvSpPr txBox="1"/>
              <p:nvPr/>
            </p:nvSpPr>
            <p:spPr>
              <a:xfrm>
                <a:off x="7699" y="2682"/>
                <a:ext cx="2225" cy="10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疗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067" y="7460"/>
              <a:ext cx="5821" cy="258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查询档案，跟踪患者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疑难杂症，会诊治疗</a:t>
              </a: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endParaRPr lang="zh-CN" altLang="en-US" sz="28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978535" y="3275965"/>
            <a:ext cx="3679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诊、疗、研一体化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35509" y="625920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8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995" y="436880"/>
            <a:ext cx="11280775" cy="6030595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9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122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竞品分析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00735" y="1437005"/>
            <a:ext cx="5317711" cy="3283585"/>
            <a:chOff x="1572" y="2927"/>
            <a:chExt cx="8374" cy="5171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1572" y="2927"/>
              <a:ext cx="8374" cy="5171"/>
              <a:chOff x="1572" y="2641"/>
              <a:chExt cx="8374" cy="5171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1577" y="2641"/>
                <a:ext cx="8355" cy="3291"/>
              </a:xfrm>
              <a:prstGeom prst="round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sz="24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572" y="3770"/>
                <a:ext cx="8374" cy="4042"/>
                <a:chOff x="1572" y="2769"/>
                <a:chExt cx="8374" cy="4042"/>
              </a:xfrm>
              <a:grpFill/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1572" y="2769"/>
                  <a:ext cx="8374" cy="4042"/>
                  <a:chOff x="1572" y="2769"/>
                  <a:chExt cx="8374" cy="4042"/>
                </a:xfrm>
                <a:grpFill/>
              </p:grpSpPr>
              <p:sp>
                <p:nvSpPr>
                  <p:cNvPr id="2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3520"/>
                    <a:ext cx="8355" cy="329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p>
                    <a:endParaRPr lang="en-US" sz="2400"/>
                  </a:p>
                </p:txBody>
              </p: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581" y="2769"/>
                    <a:ext cx="8366" cy="2861"/>
                    <a:chOff x="1581" y="2769"/>
                    <a:chExt cx="8663" cy="2962"/>
                  </a:xfrm>
                  <a:grp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9" name="图片 8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435" y="2771"/>
                      <a:ext cx="2949" cy="296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3" name="图片 12" descr="picture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581" y="2769"/>
                      <a:ext cx="2864" cy="2962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9" name="图片 18" descr="1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380" y="2769"/>
                      <a:ext cx="2864" cy="2961"/>
                    </a:xfrm>
                    <a:prstGeom prst="rect">
                      <a:avLst/>
                    </a:prstGeom>
                    <a:grpFill/>
                  </p:spPr>
                </p:pic>
              </p:grpSp>
            </p:grpSp>
            <p:sp>
              <p:nvSpPr>
                <p:cNvPr id="21" name="文本框 20"/>
                <p:cNvSpPr txBox="1"/>
                <p:nvPr/>
              </p:nvSpPr>
              <p:spPr>
                <a:xfrm>
                  <a:off x="2119" y="5909"/>
                  <a:ext cx="1760" cy="58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输入图片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4338" y="5769"/>
                  <a:ext cx="2816" cy="101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澳洲视网膜分割平台分割结果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7335" y="5756"/>
                  <a:ext cx="2464" cy="1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本平台输出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2561" y="3174"/>
              <a:ext cx="6508" cy="7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产品</a:t>
              </a:r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性能对比分析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725170" y="4757420"/>
            <a:ext cx="5293995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澳洲视网膜分割平台可分割出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静动脉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特征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本平台分割得到更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细微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的血管，更有利于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对于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疑难杂症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的诊断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本平台相比市场同类产品准确率提高约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7%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224270" y="1424305"/>
            <a:ext cx="5213350" cy="3324860"/>
            <a:chOff x="9802" y="2667"/>
            <a:chExt cx="8210" cy="5236"/>
          </a:xfrm>
        </p:grpSpPr>
        <p:grpSp>
          <p:nvGrpSpPr>
            <p:cNvPr id="102" name="组合 101" descr="7b0a2020202022776f7264617274223a20227b5c2269645c223a32303332383634332c5c227469645c223a31333437397d220a7d0a"/>
            <p:cNvGrpSpPr/>
            <p:nvPr/>
          </p:nvGrpSpPr>
          <p:grpSpPr>
            <a:xfrm>
              <a:off x="9802" y="2667"/>
              <a:ext cx="8211" cy="5236"/>
              <a:chOff x="10109" y="2667"/>
              <a:chExt cx="7904" cy="5236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10109" y="2667"/>
                <a:ext cx="7904" cy="5236"/>
                <a:chOff x="10109" y="2706"/>
                <a:chExt cx="7904" cy="523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7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17" y="4638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scene3d>
                    <a:camera prst="isometricOffAxis2Top">
                      <a:rot lat="20400000" lon="1200000" rev="21180000"/>
                    </a:camera>
                    <a:lightRig rig="contrasting" dir="t">
                      <a:rot lat="0" lon="0" rev="0"/>
                    </a:lightRig>
                  </a:scene3d>
                </a:bodyPr>
                <a:p>
                  <a:endParaRPr lang="en-US" sz="2400">
                    <a:ln w="0" cap="rnd">
                      <a:solidFill>
                        <a:schemeClr val="bg1"/>
                      </a:solidFill>
                    </a:ln>
                    <a:solidFill>
                      <a:srgbClr val="349E77"/>
                    </a:solidFill>
                    <a:effectLst>
                      <a:outerShdw dist="76200" dir="3000000" algn="tl" rotWithShape="0">
                        <a:srgbClr val="2B8564">
                          <a:alpha val="24000"/>
                        </a:srgbClr>
                      </a:outerShdw>
                    </a:effectLst>
                    <a:latin typeface="汉仪铸字招牌黑简" charset="0"/>
                    <a:cs typeface="汉仪铸字招牌黑简" charset="0"/>
                  </a:endParaRPr>
                </a:p>
              </p:txBody>
            </p:sp>
            <p:sp>
              <p:nvSpPr>
                <p:cNvPr id="79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09" y="2706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p>
                  <a:endParaRPr lang="en-US" sz="2400"/>
                </a:p>
              </p:txBody>
            </p:sp>
          </p:grpSp>
          <p:sp>
            <p:nvSpPr>
              <p:cNvPr id="81" name="矩形 80"/>
              <p:cNvSpPr/>
              <p:nvPr/>
            </p:nvSpPr>
            <p:spPr>
              <a:xfrm>
                <a:off x="10118" y="3848"/>
                <a:ext cx="7883" cy="28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10903" y="2953"/>
                <a:ext cx="65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粗黑宋简体" panose="02000000000000000000" charset="-122"/>
                    <a:ea typeface="方正粗黑宋简体" panose="02000000000000000000" charset="-122"/>
                  </a:rPr>
                  <a:t>产品功能对比分析</a:t>
                </a:r>
                <a:endPara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10596" y="6866"/>
                <a:ext cx="3475" cy="101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北京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致远慧途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科技有限公司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4397" y="7056"/>
                <a:ext cx="3475" cy="58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" name="图片 102" descr="343435383135323b333634333730303bc7f7cac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4" y="3964"/>
              <a:ext cx="1099" cy="1099"/>
            </a:xfrm>
            <a:prstGeom prst="rect">
              <a:avLst/>
            </a:prstGeom>
          </p:spPr>
        </p:pic>
        <p:pic>
          <p:nvPicPr>
            <p:cNvPr id="104" name="图片 103" descr="303b32303039333133313bb7c5b4f3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534" y="5565"/>
              <a:ext cx="836" cy="836"/>
            </a:xfrm>
            <a:prstGeom prst="rect">
              <a:avLst/>
            </a:prstGeom>
          </p:spPr>
        </p:pic>
        <p:sp>
          <p:nvSpPr>
            <p:cNvPr id="107" name="文本框 106"/>
            <p:cNvSpPr txBox="1"/>
            <p:nvPr/>
          </p:nvSpPr>
          <p:spPr>
            <a:xfrm>
              <a:off x="11590" y="4224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批量上传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5384" y="4200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患者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追踪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109" name="图片 108" descr="32303038313138363b32303039303532393bd6bdd5c5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406" y="4041"/>
              <a:ext cx="978" cy="978"/>
            </a:xfrm>
            <a:prstGeom prst="rect">
              <a:avLst/>
            </a:prstGeom>
          </p:spPr>
        </p:pic>
        <p:sp>
          <p:nvSpPr>
            <p:cNvPr id="110" name="文本框 109"/>
            <p:cNvSpPr txBox="1"/>
            <p:nvPr/>
          </p:nvSpPr>
          <p:spPr>
            <a:xfrm>
              <a:off x="15395" y="5606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会诊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反馈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2" name="图片 1" descr="303b32303039333130313bbcd3d4d8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60" y="5396"/>
              <a:ext cx="1029" cy="102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582" y="5568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推送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更新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8" name="TextBox 48"/>
          <p:cNvSpPr txBox="1"/>
          <p:nvPr/>
        </p:nvSpPr>
        <p:spPr>
          <a:xfrm>
            <a:off x="6195060" y="4775200"/>
            <a:ext cx="5355590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致远慧图支持图片批量上传，定期更新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算法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本平台建立患者档案，追踪病情动态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变化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支持录入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诊断、信息检索、批量下载操作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提供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图像标注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会诊治疗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金标准反馈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功能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31517" y="4740540"/>
            <a:ext cx="10815326" cy="230110"/>
            <a:chOff x="1162" y="7902"/>
            <a:chExt cx="17032" cy="362"/>
          </a:xfrm>
        </p:grpSpPr>
        <p:grpSp>
          <p:nvGrpSpPr>
            <p:cNvPr id="51" name="组合 50"/>
            <p:cNvGrpSpPr/>
            <p:nvPr/>
          </p:nvGrpSpPr>
          <p:grpSpPr>
            <a:xfrm>
              <a:off x="1359" y="7902"/>
              <a:ext cx="16835" cy="362"/>
              <a:chOff x="1359" y="7902"/>
              <a:chExt cx="16835" cy="362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1359" y="8061"/>
                <a:ext cx="16658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 5"/>
              <p:cNvSpPr/>
              <p:nvPr/>
            </p:nvSpPr>
            <p:spPr bwMode="auto">
              <a:xfrm rot="1855731">
                <a:off x="9378" y="791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4" name="Freeform 5"/>
              <p:cNvSpPr/>
              <p:nvPr/>
            </p:nvSpPr>
            <p:spPr bwMode="auto">
              <a:xfrm rot="1855731">
                <a:off x="9728" y="790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5" name="Freeform 5"/>
              <p:cNvSpPr/>
              <p:nvPr/>
            </p:nvSpPr>
            <p:spPr bwMode="auto">
              <a:xfrm rot="1855731">
                <a:off x="17826" y="7902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1162" y="7908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777,&quot;width&quot;:12811}"/>
</p:tagLst>
</file>

<file path=ppt/tags/tag2.xml><?xml version="1.0" encoding="utf-8"?>
<p:tagLst xmlns:p="http://schemas.openxmlformats.org/presentationml/2006/main">
  <p:tag name="KSO_WM_UNIT_PLACING_PICTURE_USER_VIEWPORT" val="{&quot;height&quot;:8777,&quot;width&quot;:12811}"/>
</p:tagLst>
</file>

<file path=ppt/theme/theme1.xml><?xml version="1.0" encoding="utf-8"?>
<a:theme xmlns:a="http://schemas.openxmlformats.org/drawingml/2006/main" name="Office 主题​​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1859</Words>
  <Application>WPS 演示</Application>
  <PresentationFormat>宽屏</PresentationFormat>
  <Paragraphs>296</Paragraphs>
  <Slides>16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宋体</vt:lpstr>
      <vt:lpstr>Wingdings</vt:lpstr>
      <vt:lpstr>方正细圆简体</vt:lpstr>
      <vt:lpstr>微软雅黑</vt:lpstr>
      <vt:lpstr>Gill Sans</vt:lpstr>
      <vt:lpstr>Bebas Neue</vt:lpstr>
      <vt:lpstr>Calibri</vt:lpstr>
      <vt:lpstr>汉仪青云简</vt:lpstr>
      <vt:lpstr>仿宋</vt:lpstr>
      <vt:lpstr>AMGDT</vt:lpstr>
      <vt:lpstr>楷体</vt:lpstr>
      <vt:lpstr>Open Sans Condensed Light</vt:lpstr>
      <vt:lpstr>黑体</vt:lpstr>
      <vt:lpstr>Times New Roman</vt:lpstr>
      <vt:lpstr>方正粗黑宋简体</vt:lpstr>
      <vt:lpstr>汉仪铸字招牌黑简</vt:lpstr>
      <vt:lpstr>等线</vt:lpstr>
      <vt:lpstr>Arial Unicode MS</vt:lpstr>
      <vt:lpstr>等线 Light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19374316</cp:lastModifiedBy>
  <cp:revision>675</cp:revision>
  <dcterms:created xsi:type="dcterms:W3CDTF">2018-11-08T00:35:00Z</dcterms:created>
  <dcterms:modified xsi:type="dcterms:W3CDTF">2022-05-11T10:05:04Z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A827248778DC4400B41A7090D45788BE</vt:lpwstr>
  </property>
  <property fmtid="{D5CDD505-2E9C-101B-9397-08002B2CF9AE}" pid="4" name="KSOSaveFontToCloudKey">
    <vt:lpwstr>659516274_btnclosed</vt:lpwstr>
  </property>
</Properties>
</file>